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bin" ContentType="image/webp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4c345f45f244846" /><Relationship Type="http://schemas.openxmlformats.org/officeDocument/2006/relationships/extended-properties" Target="/docProps/app.xml" Id="R1795bebb19594e72" /><Relationship Type="http://schemas.openxmlformats.org/officeDocument/2006/relationships/officeDocument" Target="/ppt/presentation.xml" Id="R75ee7ea6f2b84a1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0df635e67254d46"/>
  </p:sldMasterIdLst>
  <p:notesMasterIdLst>
    <p:notesMasterId xmlns:r="http://schemas.openxmlformats.org/officeDocument/2006/relationships" r:id="R648c82a23de84030"/>
  </p:notesMasterIdLst>
  <p:sldIdLst>
    <p:sldId xmlns:r="http://schemas.openxmlformats.org/officeDocument/2006/relationships" id="256" r:id="Rf9b502d4e5874f94"/>
    <p:sldId xmlns:r="http://schemas.openxmlformats.org/officeDocument/2006/relationships" id="257" r:id="R6a42d2abf7994c71"/>
    <p:sldId xmlns:r="http://schemas.openxmlformats.org/officeDocument/2006/relationships" id="258" r:id="R779e183bed83489b"/>
    <p:sldId xmlns:r="http://schemas.openxmlformats.org/officeDocument/2006/relationships" id="259" r:id="Rc1b95f4dd5584b03"/>
    <p:sldId xmlns:r="http://schemas.openxmlformats.org/officeDocument/2006/relationships" id="260" r:id="R6fd151e3e4b24450"/>
    <p:sldId xmlns:r="http://schemas.openxmlformats.org/officeDocument/2006/relationships" id="261" r:id="Ra0dd6eb5b0ef4f1f"/>
    <p:sldId xmlns:r="http://schemas.openxmlformats.org/officeDocument/2006/relationships" id="262" r:id="R4edc925f003f4f73"/>
    <p:sldId xmlns:r="http://schemas.openxmlformats.org/officeDocument/2006/relationships" id="263" r:id="R776ea5ed56e94563"/>
    <p:sldId xmlns:r="http://schemas.openxmlformats.org/officeDocument/2006/relationships" id="264" r:id="R6443db2010bf4836"/>
    <p:sldId xmlns:r="http://schemas.openxmlformats.org/officeDocument/2006/relationships" id="265" r:id="R47394b7d518d4dcb"/>
    <p:sldId xmlns:r="http://schemas.openxmlformats.org/officeDocument/2006/relationships" id="266" r:id="Ra8ef0199b619479a"/>
    <p:sldId xmlns:r="http://schemas.openxmlformats.org/officeDocument/2006/relationships" id="267" r:id="R162faf981a3a400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3b386fac1d142c7" /><Relationship Type="http://schemas.openxmlformats.org/officeDocument/2006/relationships/slideMaster" Target="/ppt/slideMasters/slideMaster1.xml" Id="R00df635e67254d46" /><Relationship Type="http://schemas.openxmlformats.org/officeDocument/2006/relationships/notesMaster" Target="/ppt/notesMasters/notesMaster1.xml" Id="R648c82a23de84030" /><Relationship Type="http://schemas.openxmlformats.org/officeDocument/2006/relationships/presProps" Target="/ppt/presProps.xml" Id="Rd2fe10dea9174765" /><Relationship Type="http://schemas.openxmlformats.org/officeDocument/2006/relationships/tableStyles" Target="/ppt/tableStyles.xml" Id="R5fb11246b3d847f3" /><Relationship Type="http://schemas.openxmlformats.org/officeDocument/2006/relationships/slide" Target="/ppt/slides/slide1.xml" Id="Rf9b502d4e5874f94" /><Relationship Type="http://schemas.openxmlformats.org/officeDocument/2006/relationships/slide" Target="/ppt/slides/slide2.xml" Id="R6a42d2abf7994c71" /><Relationship Type="http://schemas.openxmlformats.org/officeDocument/2006/relationships/slide" Target="/ppt/slides/slide3.xml" Id="R779e183bed83489b" /><Relationship Type="http://schemas.openxmlformats.org/officeDocument/2006/relationships/slide" Target="/ppt/slides/slide4.xml" Id="Rc1b95f4dd5584b03" /><Relationship Type="http://schemas.openxmlformats.org/officeDocument/2006/relationships/slide" Target="/ppt/slides/slide5.xml" Id="R6fd151e3e4b24450" /><Relationship Type="http://schemas.openxmlformats.org/officeDocument/2006/relationships/slide" Target="/ppt/slides/slide6.xml" Id="Ra0dd6eb5b0ef4f1f" /><Relationship Type="http://schemas.openxmlformats.org/officeDocument/2006/relationships/slide" Target="/ppt/slides/slide7.xml" Id="R4edc925f003f4f73" /><Relationship Type="http://schemas.openxmlformats.org/officeDocument/2006/relationships/slide" Target="/ppt/slides/slide8.xml" Id="R776ea5ed56e94563" /><Relationship Type="http://schemas.openxmlformats.org/officeDocument/2006/relationships/slide" Target="/ppt/slides/slide9.xml" Id="R6443db2010bf4836" /><Relationship Type="http://schemas.openxmlformats.org/officeDocument/2006/relationships/slide" Target="/ppt/slides/slide10.xml" Id="R47394b7d518d4dcb" /><Relationship Type="http://schemas.openxmlformats.org/officeDocument/2006/relationships/slide" Target="/ppt/slides/slide11.xml" Id="Ra8ef0199b619479a" /><Relationship Type="http://schemas.openxmlformats.org/officeDocument/2006/relationships/slide" Target="/ppt/slides/slide12.xml" Id="R162faf981a3a400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a45e9ba80734d3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945eb711b6d44dc" /><Relationship Type="http://schemas.openxmlformats.org/officeDocument/2006/relationships/notesMaster" Target="/ppt/notesMasters/notesMaster1.xml" Id="Rab7efed0bb1d438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2d4d53386d14d58" /><Relationship Type="http://schemas.openxmlformats.org/officeDocument/2006/relationships/notesMaster" Target="/ppt/notesMasters/notesMaster1.xml" Id="R8f1b044ae458462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eeb04f8bab946f0" /><Relationship Type="http://schemas.openxmlformats.org/officeDocument/2006/relationships/notesMaster" Target="/ppt/notesMasters/notesMaster1.xml" Id="Rdbbf8438c05d463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060e54aec914dd1" /><Relationship Type="http://schemas.openxmlformats.org/officeDocument/2006/relationships/notesMaster" Target="/ppt/notesMasters/notesMaster1.xml" Id="R9916cb26c5424cf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6601b3225324ccf" /><Relationship Type="http://schemas.openxmlformats.org/officeDocument/2006/relationships/notesMaster" Target="/ppt/notesMasters/notesMaster1.xml" Id="R4138d2e846ea410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060c03c96654ac2" /><Relationship Type="http://schemas.openxmlformats.org/officeDocument/2006/relationships/notesMaster" Target="/ppt/notesMasters/notesMaster1.xml" Id="R9e5253190837418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bcd2c05cc694676" /><Relationship Type="http://schemas.openxmlformats.org/officeDocument/2006/relationships/notesMaster" Target="/ppt/notesMasters/notesMaster1.xml" Id="R39407a17f9854d8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9df2466aef3425f" /><Relationship Type="http://schemas.openxmlformats.org/officeDocument/2006/relationships/notesMaster" Target="/ppt/notesMasters/notesMaster1.xml" Id="Rb6bf0294f42d4f2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5bf2301bbe74735" /><Relationship Type="http://schemas.openxmlformats.org/officeDocument/2006/relationships/notesMaster" Target="/ppt/notesMasters/notesMaster1.xml" Id="Rc647fc5a257f494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8151825d8ae4bad" /><Relationship Type="http://schemas.openxmlformats.org/officeDocument/2006/relationships/notesMaster" Target="/ppt/notesMasters/notesMaster1.xml" Id="R35047d9de8554a3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379cacaf54543a1" /><Relationship Type="http://schemas.openxmlformats.org/officeDocument/2006/relationships/notesMaster" Target="/ppt/notesMasters/notesMaster1.xml" Id="Rcb52e6466fcd436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c9fe45eba124e7c" /><Relationship Type="http://schemas.openxmlformats.org/officeDocument/2006/relationships/notesMaster" Target="/ppt/notesMasters/notesMaster1.xml" Id="Rfb043806af4a485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Результат встречи — выбрать копию фотографии для известного места показа и объяснить выбор. Вопрос не в самом маленьком числе байтов: качество должно соответствовать задаче.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Источник: https://developer.mozilla.org/en-US/docs/Web/Media/Guides/Formats/Image_types</a:t>
            </a:r>
          </a:p>
          <a:p xmlns:a="http://schemas.openxmlformats.org/drawingml/2006/main">
            <a:r>
              <a:t>Авторский урок по ТЗ, проверка источников 04.11.2026. ID 02-01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Откройте large.png в демонстрации. Пиксели — сетка файла, CSS-пиксель — единица размеров страницы, байты — объём записи. PNG намеренно экспортирован без сильного сжатия. Значения измерены у приложенного файла, а не взяты как универсальная норма.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Источник: https://developer.mozilla.org/en-US/docs/Web/Media/Guides/Formats/Image_types</a:t>
            </a:r>
          </a:p>
          <a:p xmlns:a="http://schemas.openxmlformats.org/drawingml/2006/main">
            <a:r>
              <a:t>Авторский урок по ТЗ, проверка источников 04.11.2026. ID 02-02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DPR — отношение физических пикселей к CSS-пикселям по одной стороне при текущем масштабе. В схеме одна CSS-клетка соответствует 2 × 2 физическим точкам. По площади множитель четыре. Реальное отношение зависит от экрана и масштаба, это условие модели.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Источник: https://developer.mozilla.org/en-US/docs/Web/API/Window/devicePixelRatio</a:t>
            </a:r>
          </a:p>
          <a:p xmlns:a="http://schemas.openxmlformats.org/drawingml/2006/main">
            <a:r>
              <a:t>Авторский урок по ТЗ, проверка источников 04.11.2026. ID 02-03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Поменяйте ползунок ширины в рабочей демонстрации. Количество байтов остаётся тем же: CSS не переписывает файл. Чтобы передавать меньше байтов, готовим и подключаем другой файл. Не путайте уменьшение файла и сетевую скорость.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Источник: https://developer.mozilla.org/en-US/docs/Web/Media/Guides/Formats/Image_types</a:t>
            </a:r>
          </a:p>
          <a:p xmlns:a="http://schemas.openxmlformats.org/drawingml/2006/main">
            <a:r>
              <a:t>Авторский урок по ТЗ, проверка источников 04.11.2026. ID 02-04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Растр хранит сетку пикселей, вектор описывает фигуры. Здесь краткая памятка, подробности в конспекте. JPEG подходит для фото без прозрачности, PNG для точного растра и прозрачности, WebP/AVIF для разных изображений при проверенной поддержке, SVG для простых значков. SVG может содержать растровые данные. Проверка неизвестного SVG отдельно от вопроса формата.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Источник: https://developer.mozilla.org/en-US/docs/Web/Media/Guides/Formats/Image_types</a:t>
            </a:r>
          </a:p>
          <a:p xmlns:a="http://schemas.openxmlformats.org/drawingml/2006/main">
            <a:r>
              <a:t>Авторский урок по ТЗ, проверка источников 04.11.2026. ID 02-05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Показан настоящий снимок векторного значка из рабочей демонстрации. Переключите фон кнопкой. SVG здесь описывает линии и фигуры. Белая заливка в JPEG — данные изображения и останется белой на тёмном фоне. Не путайте шахматный фон редактора с содержимым файла.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Источник: https://www.w3.org/TR/png-3/</a:t>
            </a:r>
          </a:p>
          <a:p xmlns:a="http://schemas.openxmlformats.org/drawingml/2006/main">
            <a:r>
              <a:t>Авторский урок по ТЗ, проверка источников 04.11.2026. ID 02-06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Сравните один и тот же фрагмент фотографии при одинаковом размере. Слева WebP качество 82, справа JPEG качество 8. Значения относятся к настройке кодировщика, не к процентам качества. Если ученица при этом показе не замечает разницы, честно зафиксируйте и увеличьте изображение. Источник фото NASA / William Anders.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Источник: https://developers.google.com/speed/webp/docs/compression</a:t>
            </a:r>
          </a:p>
          <a:p xmlns:a="http://schemas.openxmlformats.org/drawingml/2006/main">
            <a:r>
              <a:t>Авторский урок по ТЗ, проверка источников 04.11.2026. ID 02-07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Это результат конкретных учебных экспортов, не обещание для любого изображения и не преимущество формата на фиксированный процент. Снижение = (5763167 − 19074) / 5763167 × 100. Качество оценить фактически. Исходный JPEG меньше тяжёлого учебного PNG, он сохранён рядом.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Источник: https://developers.google.com/speed/webp/docs/compression</a:t>
            </a:r>
          </a:p>
          <a:p xmlns:a="http://schemas.openxmlformats.org/drawingml/2006/main">
            <a:r>
              <a:t>Авторский урок по ТЗ, проверка источников 04.11.2026. ID 02-08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Универсального ограничения 10–200 КБ нет. Большое увеличиваемое фото и маленький значок решают разные задачи. Поддержку AVIF/WebP проверяем по актуальной документации и фактическим файлам. AVIF в этом блоке не экспортирован, его декодирование здесь не проверено.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Источник: https://developer.mozilla.org/en-US/docs/Web/Media/Guides/Formats/Image_types</a:t>
            </a:r>
          </a:p>
          <a:p xmlns:a="http://schemas.openxmlformats.org/drawingml/2006/main">
            <a:r>
              <a:t>Авторский урок по ТЗ, проверка источников 04.11.2026. ID 02-09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 слайде настоящий снимок нашей демонстрации. Откройте её отдельно, пройдите PNG, WebP, грубый JPEG. Проверьте сброс после изменения всех элементов. На узком экране фактическая ширина может оказаться меньше заданной, смотрите подпись.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Источник: https://developer.mozilla.org/en-US/docs/Web/API/Window/devicePixelRatio</a:t>
            </a:r>
          </a:p>
          <a:p xmlns:a="http://schemas.openxmlformats.org/drawingml/2006/main">
            <a:r>
              <a:t>Авторский урок по ТЗ, проверка источников 04.11.2026. ID 02-10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Используйте готовую команду из практики. Не удаляйте исходные фотографии. Результат — таблица с фактическими байтами и объяснение выбора. Разделите измерение объёма и неподтверждённый сетевой эффект. Допустимо не увидеть дефекты и назвать это ограничением.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Источник: https://developer.mozilla.org/en-US/docs/Web/Media/Guides/Formats/Image_types</a:t>
            </a:r>
          </a:p>
          <a:p xmlns:a="http://schemas.openxmlformats.org/drawingml/2006/main">
            <a:r>
              <a:t>Авторский урок по ТЗ, проверка источников 04.11.2026. ID 02-11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Пять вопросов находятся отдельно. По итогам ученица должна менять ширину без изменения байтов и обосновывать подходящую копию. Полный список новых слов в конспекте. Не требуйте заучивать названия кодировщиков.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Источник: https://developer.mozilla.org/en-US/docs/Web/Media/Guides/Formats/Image_types</a:t>
            </a:r>
          </a:p>
          <a:p xmlns:a="http://schemas.openxmlformats.org/drawingml/2006/main">
            <a:r>
              <a:t>Авторский урок по ТЗ, проверка источников 04.11.2026. ID 02-12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d458376e5d415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49032d5c11f43c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13b57f65e0428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b1b8f59681c484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d545d7d66ea4c3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8fd077193094f8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8831180-7F3F-403A-8267-2E507A46F65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9B94500-FDB1-4263-AA59-B2FFD3ABD1C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9B5D9A7-33A5-4758-BD34-DA3264F399D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A61D184-A27C-47DD-9EAC-FFCAE502C93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E742982-9A32-4503-992B-4F4FB8081C5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6F9D976-7D88-4DB7-92B9-B5CDBE590D4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A5FC2E1-7BBB-4B97-8D25-5A2AB3611AE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C09B14B-2FD4-43CA-A35A-4B0A6BC7604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FE0E88F-FFA9-44B0-B686-77E34B7DDA5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80A6F32-1CFA-4D7D-B208-290770D5444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1bbaf15eb2e424c" /><Relationship Type="http://schemas.openxmlformats.org/officeDocument/2006/relationships/slideLayout" Target="/ppt/slideLayouts/slideLayout1.xml" Id="R28031311c6224ee3" /><Relationship Type="http://schemas.openxmlformats.org/officeDocument/2006/relationships/slideLayout" Target="/ppt/slideLayouts/slideLayout2.xml" Id="R684954b31d2b48a4" /><Relationship Type="http://schemas.openxmlformats.org/officeDocument/2006/relationships/slideLayout" Target="/ppt/slideLayouts/slideLayout3.xml" Id="R3aa5a52d8c834f45" /><Relationship Type="http://schemas.openxmlformats.org/officeDocument/2006/relationships/slideLayout" Target="/ppt/slideLayouts/slideLayout4.xml" Id="R09d1c98d06de4d39" /><Relationship Type="http://schemas.openxmlformats.org/officeDocument/2006/relationships/slideLayout" Target="/ppt/slideLayouts/slideLayout5.xml" Id="R5c3db2e80ef74f39" /><Relationship Type="http://schemas.openxmlformats.org/officeDocument/2006/relationships/slideLayout" Target="/ppt/slideLayouts/slideLayout6.xml" Id="Ra69a5ebb86f7443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8031311c6224ee3"/>
    <p:sldLayoutId xmlns:r="http://schemas.openxmlformats.org/officeDocument/2006/relationships" id="2147483650" r:id="R684954b31d2b48a4"/>
    <p:sldLayoutId xmlns:r="http://schemas.openxmlformats.org/officeDocument/2006/relationships" id="2147483651" r:id="R3aa5a52d8c834f45"/>
    <p:sldLayoutId xmlns:r="http://schemas.openxmlformats.org/officeDocument/2006/relationships" id="2147483652" r:id="R09d1c98d06de4d39"/>
    <p:sldLayoutId xmlns:r="http://schemas.openxmlformats.org/officeDocument/2006/relationships" id="2147483653" r:id="R5c3db2e80ef74f39"/>
    <p:sldLayoutId xmlns:r="http://schemas.openxmlformats.org/officeDocument/2006/relationships" id="2147483654" r:id="Ra69a5ebb86f7443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310a8481834b5d" /><Relationship Type="http://schemas.openxmlformats.org/officeDocument/2006/relationships/notesSlide" Target="/ppt/notesSlides/notesSlide1.xml" Id="R048f59a6da8b413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555d605af946d0" /><Relationship Type="http://schemas.openxmlformats.org/officeDocument/2006/relationships/notesSlide" Target="/ppt/notesSlides/notesSlide2.xml" Id="R39463352546641d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9eb6f007f1840d9" /><Relationship Type="http://schemas.openxmlformats.org/officeDocument/2006/relationships/notesSlide" Target="/ppt/notesSlides/notesSlide3.xml" Id="R55f44843c97e448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607123dae5840fc" /><Relationship Type="http://schemas.openxmlformats.org/officeDocument/2006/relationships/notesSlide" Target="/ppt/notesSlides/notesSlide4.xml" Id="R733aac128550410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9223fed5654028" /><Relationship Type="http://schemas.openxmlformats.org/officeDocument/2006/relationships/notesSlide" Target="/ppt/notesSlides/notesSlide5.xml" Id="Ra30aee5d58fa4c9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3c434df3274e89" /><Relationship Type="http://schemas.openxmlformats.org/officeDocument/2006/relationships/image" Target="/ppt/media/image.png" Id="R1a955ebf3126488f" /><Relationship Type="http://schemas.openxmlformats.org/officeDocument/2006/relationships/image" Target="/ppt/media/image2.png" Id="R866d8f46fe91471e" /><Relationship Type="http://schemas.openxmlformats.org/officeDocument/2006/relationships/notesSlide" Target="/ppt/notesSlides/notesSlide6.xml" Id="Rda59d75f119343c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4fbdc5685b49bc" /><Relationship Type="http://schemas.openxmlformats.org/officeDocument/2006/relationships/image" Target="/ppt/media/image.bin" Id="Rd677d3ff58eb465a" /><Relationship Type="http://schemas.openxmlformats.org/officeDocument/2006/relationships/image" Target="/ppt/media/image.jpeg" Id="R7eafcab5143b432b" /><Relationship Type="http://schemas.openxmlformats.org/officeDocument/2006/relationships/notesSlide" Target="/ppt/notesSlides/notesSlide7.xml" Id="R845bdd38ded7451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7b8059e130446b" /><Relationship Type="http://schemas.openxmlformats.org/officeDocument/2006/relationships/notesSlide" Target="/ppt/notesSlides/notesSlide8.xml" Id="Rbdb54a151c9b478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53b80ee9414de5" /><Relationship Type="http://schemas.openxmlformats.org/officeDocument/2006/relationships/notesSlide" Target="/ppt/notesSlides/notesSlide9.xml" Id="R20e1b62ee47443e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c4ad9d289746f3" /><Relationship Type="http://schemas.openxmlformats.org/officeDocument/2006/relationships/image" Target="/ppt/media/image3.png" Id="R0daa7cc62c0b474c" /><Relationship Type="http://schemas.openxmlformats.org/officeDocument/2006/relationships/notesSlide" Target="/ppt/notesSlides/notesSlide10.xml" Id="Re76295b2a0f54f6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2ea6013827e47d5" /><Relationship Type="http://schemas.openxmlformats.org/officeDocument/2006/relationships/notesSlide" Target="/ppt/notesSlides/notesSlide11.xml" Id="R6804d20a7067483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c87624feaf4b9e" /><Relationship Type="http://schemas.openxmlformats.org/officeDocument/2006/relationships/notesSlide" Target="/ppt/notesSlides/notesSlide12.xml" Id="Re4ac8068b9d74c1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1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4DC796-ECDA-4EAE-8702-A5765E29B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820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2293F"/>
                </a:solidFill>
                <a:latin typeface="Arial"/>
                <a:ea typeface="Arial"/>
                <a:cs typeface="Arial"/>
              </a:rPr>
              <a:t>Содержание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06814D-DCFF-499D-AE3D-B3FAE1FFD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65D7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9FA869-919F-486A-97C9-2A9DAF099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14525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223185-2E5A-4A7B-93BF-CB99C6B38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1914525"/>
            <a:ext cx="9525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Пиксели файла, размер показа и байты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9127CA-379F-4119-A877-E56537786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9875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CC4B50-CFFF-4FD1-8AAE-5AFB11127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2809875"/>
            <a:ext cx="9525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CSS-пиксель и физические точки экрана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CD882B-A59B-48A2-B575-F44464438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05225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2715DF-2F98-41F6-BD35-8034C3C2B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3705225"/>
            <a:ext cx="9525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Форматы, прозрачность и сжатие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04A700-13A0-488A-98DD-8D042BC85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00575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84FEF8-9F4B-44F6-95B7-06D8FB332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4600575"/>
            <a:ext cx="9525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Выбор картинки и проверка результата</a:t>
            </a:r>
          </a:p>
        </p:txBody>
      </p:sp>
    </p:spTree>
    <p:extLst>
      <p:ext uri="{BB962C8B-B14F-4D97-AF65-F5344CB8AC3E}">
        <p14:creationId xmlns:p14="http://schemas.microsoft.com/office/powerpoint/2010/main" val="12027024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1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F54203-F027-48CF-87DA-FD97D5380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820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2293F"/>
                </a:solidFill>
                <a:latin typeface="Arial"/>
                <a:ea typeface="Arial"/>
                <a:cs typeface="Arial"/>
              </a:rPr>
              <a:t>Три размера одной картинки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08697C-1F80-41D4-93CC-14D7131A8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65D7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7CA2E8-F620-4AB0-A047-6863F9821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666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75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4875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4875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4875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4875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4875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4875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4875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4875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4875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875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4875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1600 × 1200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D03B91-632F-44BA-AD7B-16ABB2EEF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076450"/>
            <a:ext cx="3905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Пиксели изображения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75DC34-6AD2-4053-8966-2598C3D4B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0"/>
            <a:ext cx="666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75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defPPr>
            <a:lvl1pPr>
              <a:defRPr sz="4875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lvl1pPr>
            <a:lvl2pPr>
              <a:defRPr sz="4875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lvl2pPr>
            <a:lvl3pPr>
              <a:defRPr sz="4875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lvl3pPr>
            <a:lvl4pPr>
              <a:defRPr sz="4875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lvl4pPr>
            <a:lvl5pPr>
              <a:defRPr sz="4875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lvl5pPr>
            <a:lvl6pPr>
              <a:defRPr sz="4875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lvl6pPr>
            <a:lvl7pPr>
              <a:defRPr sz="4875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lvl7pPr>
            <a:lvl8pPr>
              <a:defRPr sz="4875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lvl8pPr>
            <a:lvl9pPr>
              <a:defRPr sz="4875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875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pPr>
            <a:r>
              <a:rPr sz="4875" b="1">
                <a:solidFill>
                  <a:srgbClr val="0B7469"/>
                </a:solidFill>
                <a:latin typeface="Arial"/>
                <a:ea typeface="Arial"/>
                <a:cs typeface="Arial"/>
              </a:rPr>
              <a:t>400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81BE64-CC91-4DA7-8357-9FCA3C882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524250"/>
            <a:ext cx="3905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CSS-пиксели показа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5A804E-B9B1-4571-A271-F5FF3246B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666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75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4875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4875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4875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4875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4875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4875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4875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4875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4875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875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4875" b="1">
                <a:solidFill>
                  <a:srgbClr val="12293F"/>
                </a:solidFill>
                <a:latin typeface="Arial"/>
                <a:ea typeface="Arial"/>
                <a:cs typeface="Arial"/>
              </a:rPr>
              <a:t>5 763 167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4C21A7-41E2-4D56-91A5-FE8F5BEA1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5000625"/>
            <a:ext cx="3905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Байты учебного PNG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CA7F21-79BC-4CB7-BFEB-BDF6DFD2B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53125"/>
            <a:ext cx="10820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CSS-пиксель — единица размера в странице.</a:t>
            </a:r>
          </a:p>
        </p:txBody>
      </p:sp>
    </p:spTree>
    <p:extLst>
      <p:ext uri="{BB962C8B-B14F-4D97-AF65-F5344CB8AC3E}">
        <p14:creationId xmlns:p14="http://schemas.microsoft.com/office/powerpoint/2010/main" val="15491043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1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25FDED-1700-476F-9330-45C9708A5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820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2293F"/>
                </a:solidFill>
                <a:latin typeface="Arial"/>
                <a:ea typeface="Arial"/>
                <a:cs typeface="Arial"/>
              </a:rPr>
              <a:t>CSS-пиксель и экран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063635-EE79-48E5-8DCB-FBAD2E04C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65D7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0F7935-6ADF-4F12-BF06-84E0379EF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820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CSS-пиксель — единица размера страницы.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43DD44-D2CB-461D-8FFD-DE89D630E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47875"/>
            <a:ext cx="10820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Физический пиксель — точка экрана. DPR — их отношение по стороне.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B4B229-3542-4677-B6B8-BFE869A46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667000"/>
            <a:ext cx="3905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1 CSS-пиксель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530AC7-2CDA-4129-BA46-E34C0C0EB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257550"/>
            <a:ext cx="180975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2161B5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CE0502-EDD8-42A9-9DC2-5F9A085BA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714750"/>
            <a:ext cx="2476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85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85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85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85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85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85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85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85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85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2293F"/>
                </a:solidFill>
                <a:latin typeface="Arial"/>
                <a:ea typeface="Arial"/>
                <a:cs typeface="Arial"/>
              </a:rPr>
              <a:t>DPR = 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05D517-D4F8-4B47-8E4D-518DF415A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257550"/>
            <a:ext cx="904875" cy="904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A7AC60-CF87-4D14-93A7-41976E5CF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3257550"/>
            <a:ext cx="904875" cy="904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2E1029-6112-4264-8DE1-B20269B4A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162425"/>
            <a:ext cx="904875" cy="904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89F4BA-9C5F-4313-B3A4-A0A6E1EDF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4162425"/>
            <a:ext cx="904875" cy="904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1B5"/>
          </a:solidFill>
          <a:ln xmlns:a="http://schemas.openxmlformats.org/drawingml/2006/main" w="9525">
            <a:solidFill>
              <a:srgbClr val="C0CDDB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668149-0C4C-49CC-85B3-CAAE184E3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2667000"/>
            <a:ext cx="4000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2 × 2 физические точки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BC543D-71DC-4D60-A643-A3DCBB1CD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5181600"/>
            <a:ext cx="295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Всего 4 точки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5DAE2E-FF14-4B9D-8EB8-0F4762282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578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При этом масштабе: 100 × 100 CSS-пикселей = 200 × 200 точек</a:t>
            </a:r>
          </a:p>
        </p:txBody>
      </p:sp>
    </p:spTree>
    <p:extLst>
      <p:ext uri="{BB962C8B-B14F-4D97-AF65-F5344CB8AC3E}">
        <p14:creationId xmlns:p14="http://schemas.microsoft.com/office/powerpoint/2010/main" val="2076946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1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E1BE13-126F-4353-9DE4-3C08C02AEB59}"/>
              </a:ext>
            </a:extLst>
          </p:cNvPr>
          <p:cNvCxnSpPr>
            <a:stCxn xmlns:a="http://schemas.openxmlformats.org/drawingml/2006/main" id="3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4019550" y="3405188"/>
            <a:ext cx="2552700" cy="1357313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161B5"/>
            </a:solidFill>
            <a:tailEnd type="triangle" w="med" len="med"/>
          </a:ln>
        </p:spPr>
      </p:cxnSp>
      <p:cxnSp>
        <p:nvCxn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DF5A9D-C5AC-45CC-A927-C3A48027814C}"/>
              </a:ext>
            </a:extLst>
          </p:cNvPr>
          <p:cNvCxnSpPr>
            <a:stCxn xmlns:a="http://schemas.openxmlformats.org/drawingml/2006/main" id="3" idx="3"/>
            <a:endCxn xmlns:a="http://schemas.openxmlformats.org/drawingml/2006/main" id="4" idx="1"/>
          </p:cNvCxnSpPr>
          <p:nvPr/>
        </p:nvCxnSpPr>
        <p:spPr>
          <a:xfrm xmlns:a="http://schemas.openxmlformats.org/drawingml/2006/main" flipV="1">
            <a:off x="4019550" y="2476500"/>
            <a:ext cx="2552700" cy="928688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161B5"/>
            </a:solidFill>
            <a:tailEnd type="triangle" w="med" len="med"/>
          </a:ln>
        </p:spPr>
      </p:cxn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7F3E7E-FFDC-4B98-B042-664ECAA0E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820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2293F"/>
                </a:solidFill>
                <a:latin typeface="Arial"/>
                <a:ea typeface="Arial"/>
                <a:cs typeface="Arial"/>
              </a:rPr>
              <a:t>Меньше на экране, тот же файл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E91DE8-0FCB-46E2-A1BF-71D6BC092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65D71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2E03DF-F11E-4059-B331-355C92095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14625"/>
            <a:ext cx="33337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161B5"/>
            </a:solidFill>
          </a:ln>
        </p:spPr>
        <p:txBody>
          <a:bodyPr xmlns:a="http://schemas.openxmlformats.org/drawingml/2006/main" lIns="152400" tIns="152400" rIns="152400" bIns="152400" anchor="ctr"/>
          <a:lstStyle xmlns:a="http://schemas.openxmlformats.org/drawingml/2006/main">
            <a:def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2293F"/>
                </a:solidFill>
                <a:latin typeface="Arial"/>
                <a:ea typeface="Arial"/>
                <a:cs typeface="Arial"/>
              </a:rPr>
              <a:t>large.png</a:t>
            </a:r>
          </a:p>
          <a:p xmlns:a="http://schemas.openxmlformats.org/drawingml/2006/main">
            <a: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2293F"/>
                </a:solidFill>
                <a:latin typeface="Arial"/>
                <a:ea typeface="Arial"/>
                <a:cs typeface="Arial"/>
              </a:rPr>
              <a:t>5 763 167 байт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6AA5E7-4574-4E3E-B208-53CBFFE40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05000"/>
            <a:ext cx="4857750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161B5"/>
            </a:solidFill>
          </a:ln>
        </p:spPr>
        <p:txBody>
          <a:bodyPr xmlns:a="http://schemas.openxmlformats.org/drawingml/2006/main" lIns="152400" tIns="152400" rIns="152400" bIns="152400" anchor="ctr"/>
          <a:lstStyle xmlns:a="http://schemas.openxmlformats.org/drawingml/2006/main">
            <a:def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2293F"/>
                </a:solidFill>
                <a:latin typeface="Arial"/>
                <a:ea typeface="Arial"/>
                <a:cs typeface="Arial"/>
              </a:rPr>
              <a:t>Показ: 400 CSS-пикселей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F29898-4231-4627-A3A7-00D13B9B1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191000"/>
            <a:ext cx="4857750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161B5"/>
            </a:solidFill>
          </a:ln>
        </p:spPr>
        <p:txBody>
          <a:bodyPr xmlns:a="http://schemas.openxmlformats.org/drawingml/2006/main" lIns="152400" tIns="152400" rIns="152400" bIns="152400" anchor="ctr"/>
          <a:lstStyle xmlns:a="http://schemas.openxmlformats.org/drawingml/2006/main">
            <a:def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2293F"/>
                </a:solidFill>
                <a:latin typeface="Arial"/>
                <a:ea typeface="Arial"/>
                <a:cs typeface="Arial"/>
              </a:rPr>
              <a:t>Показ: 200 CSS-пикселей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F2FBA4-61F8-4B93-847B-DB82C0B34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52950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Тот же файл</a:t>
            </a:r>
          </a:p>
        </p:txBody>
      </p:sp>
    </p:spTree>
    <p:extLst>
      <p:ext uri="{BB962C8B-B14F-4D97-AF65-F5344CB8AC3E}">
        <p14:creationId xmlns:p14="http://schemas.microsoft.com/office/powerpoint/2010/main" val="69473431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1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A8FBB0-8F8D-4C5D-8594-DB54D6102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820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2293F"/>
                </a:solidFill>
                <a:latin typeface="Arial"/>
                <a:ea typeface="Arial"/>
                <a:cs typeface="Arial"/>
              </a:rPr>
              <a:t>Форматы по назначению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834104-7933-4C77-B6D5-2D7B86A96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65D71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C8CABE-C7D2-4AC6-915D-C34092DE2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820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Растр — сетка пикселей. Вектор — описание фигур.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D645BC-DC79-41AB-9F52-A2DE24F0E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288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Прозрачность: виден фон. Потери: часть деталей отбрасывается.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A5FAD1-5A0A-469C-8C4E-528CCEEC0DE9}"/>
              </a:ext>
            </a:extLst>
          </p:cNvPr>
          <p:cNvGraphicFramePr/>
          <p:nvPr/>
        </p:nvGraphicFramePr>
        <p:xfrm>
          <a:off xmlns:a="http://schemas.openxmlformats.org/drawingml/2006/main" x="685800" y="2714625"/>
          <a:ext xmlns:a="http://schemas.openxmlformats.org/drawingml/2006/main" cx="10820400" cy="2952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47875"/>
                <a:gridCol w="3714750"/>
                <a:gridCol w="5057775"/>
              </a:tblGrid>
              <a:tr h="590550">
                <a:tc>
                  <a:txBody>
                    <a:bodyPr lIns="95250" tIns="95250" rIns="95250" bIns="95250"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Формат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0CDDB"/>
                      </a:solidFill>
                      <a:prstDash val="solid"/>
                    </a:lnL>
                    <a:lnR w="9525">
                      <a:solidFill>
                        <a:srgbClr val="C0CDDB"/>
                      </a:solidFill>
                      <a:prstDash val="solid"/>
                    </a:lnR>
                    <a:lnT w="9525">
                      <a:solidFill>
                        <a:srgbClr val="C0CDDB"/>
                      </a:solidFill>
                      <a:prstDash val="solid"/>
                    </a:lnT>
                    <a:lnB w="9525">
                      <a:solidFill>
                        <a:srgbClr val="C0CDDB"/>
                      </a:solidFill>
                      <a:prstDash val="solid"/>
                    </a:lnB>
                    <a:solidFill>
                      <a:srgbClr val="2161B5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Пример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0CDDB"/>
                      </a:solidFill>
                      <a:prstDash val="solid"/>
                    </a:lnR>
                    <a:lnT w="9525">
                      <a:solidFill>
                        <a:srgbClr val="C0CDDB"/>
                      </a:solidFill>
                      <a:prstDash val="solid"/>
                    </a:lnT>
                    <a:lnB w="9525">
                      <a:solidFill>
                        <a:srgbClr val="C0CDDB"/>
                      </a:solidFill>
                      <a:prstDash val="solid"/>
                    </a:lnB>
                    <a:solidFill>
                      <a:srgbClr val="2161B5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Что проверить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0CDDB"/>
                      </a:solidFill>
                      <a:prstDash val="solid"/>
                    </a:lnR>
                    <a:lnT w="9525">
                      <a:solidFill>
                        <a:srgbClr val="C0CDDB"/>
                      </a:solidFill>
                      <a:prstDash val="solid"/>
                    </a:lnT>
                    <a:lnB w="9525">
                      <a:solidFill>
                        <a:srgbClr val="C0CDDB"/>
                      </a:solidFill>
                      <a:prstDash val="solid"/>
                    </a:lnB>
                    <a:solidFill>
                      <a:srgbClr val="2161B5"/>
                    </a:solidFill>
                  </a:tcPr>
                </a:tc>
              </a:tr>
              <a:tr h="590550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12293F"/>
                          </a:solidFill>
                          <a:latin typeface="Arial"/>
                          <a:ea typeface="Arial"/>
                          <a:cs typeface="Arial"/>
                        </a:rPr>
                        <a:t>JPEG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0CDDB"/>
                      </a:solidFill>
                      <a:prstDash val="solid"/>
                    </a:lnL>
                    <a:lnR w="9525">
                      <a:solidFill>
                        <a:srgbClr val="C0CDDB"/>
                      </a:solidFill>
                      <a:prstDash val="solid"/>
                    </a:lnR>
                    <a:lnB w="9525">
                      <a:solidFill>
                        <a:srgbClr val="C0CD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12293F"/>
                          </a:solidFill>
                          <a:latin typeface="Arial"/>
                          <a:ea typeface="Arial"/>
                          <a:cs typeface="Arial"/>
                        </a:rPr>
                        <a:t>Фотография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0CDDB"/>
                      </a:solidFill>
                      <a:prstDash val="solid"/>
                    </a:lnR>
                    <a:lnB w="9525">
                      <a:solidFill>
                        <a:srgbClr val="C0CD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12293F"/>
                          </a:solidFill>
                          <a:latin typeface="Arial"/>
                          <a:ea typeface="Arial"/>
                          <a:cs typeface="Arial"/>
                        </a:rPr>
                        <a:t>Потери, нет прозрачности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0CDDB"/>
                      </a:solidFill>
                      <a:prstDash val="solid"/>
                    </a:lnR>
                    <a:lnB w="9525">
                      <a:solidFill>
                        <a:srgbClr val="C0CD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12293F"/>
                          </a:solidFill>
                          <a:latin typeface="Arial"/>
                          <a:ea typeface="Arial"/>
                          <a:cs typeface="Arial"/>
                        </a:rPr>
                        <a:t>PNG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0CDDB"/>
                      </a:solidFill>
                      <a:prstDash val="solid"/>
                    </a:lnL>
                    <a:lnR w="9525">
                      <a:solidFill>
                        <a:srgbClr val="C0CDDB"/>
                      </a:solidFill>
                      <a:prstDash val="solid"/>
                    </a:lnR>
                    <a:lnB w="9525">
                      <a:solidFill>
                        <a:srgbClr val="C0CD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12293F"/>
                          </a:solidFill>
                          <a:latin typeface="Arial"/>
                          <a:ea typeface="Arial"/>
                          <a:cs typeface="Arial"/>
                        </a:rPr>
                        <a:t>Схема, точный растр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0CDDB"/>
                      </a:solidFill>
                      <a:prstDash val="solid"/>
                    </a:lnR>
                    <a:lnB w="9525">
                      <a:solidFill>
                        <a:srgbClr val="C0CD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12293F"/>
                          </a:solidFill>
                          <a:latin typeface="Arial"/>
                          <a:ea typeface="Arial"/>
                          <a:cs typeface="Arial"/>
                        </a:rPr>
                        <a:t>Байты и прозрачность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0CDDB"/>
                      </a:solidFill>
                      <a:prstDash val="solid"/>
                    </a:lnR>
                    <a:lnB w="9525">
                      <a:solidFill>
                        <a:srgbClr val="C0CD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12293F"/>
                          </a:solidFill>
                          <a:latin typeface="Arial"/>
                          <a:ea typeface="Arial"/>
                          <a:cs typeface="Arial"/>
                        </a:rPr>
                        <a:t>WebP / AVIF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0CDDB"/>
                      </a:solidFill>
                      <a:prstDash val="solid"/>
                    </a:lnL>
                    <a:lnR w="9525">
                      <a:solidFill>
                        <a:srgbClr val="C0CDDB"/>
                      </a:solidFill>
                      <a:prstDash val="solid"/>
                    </a:lnR>
                    <a:lnB w="9525">
                      <a:solidFill>
                        <a:srgbClr val="C0CD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12293F"/>
                          </a:solidFill>
                          <a:latin typeface="Arial"/>
                          <a:ea typeface="Arial"/>
                          <a:cs typeface="Arial"/>
                        </a:rPr>
                        <a:t>Фото, иллюстрация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0CDDB"/>
                      </a:solidFill>
                      <a:prstDash val="solid"/>
                    </a:lnR>
                    <a:lnB w="9525">
                      <a:solidFill>
                        <a:srgbClr val="C0CD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12293F"/>
                          </a:solidFill>
                          <a:latin typeface="Arial"/>
                          <a:ea typeface="Arial"/>
                          <a:cs typeface="Arial"/>
                        </a:rPr>
                        <a:t>Качество и открытие в браузере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0CDDB"/>
                      </a:solidFill>
                      <a:prstDash val="solid"/>
                    </a:lnR>
                    <a:lnB w="9525">
                      <a:solidFill>
                        <a:srgbClr val="C0CD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12293F"/>
                          </a:solidFill>
                          <a:latin typeface="Arial"/>
                          <a:ea typeface="Arial"/>
                          <a:cs typeface="Arial"/>
                        </a:rPr>
                        <a:t>SVG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0CDDB"/>
                      </a:solidFill>
                      <a:prstDash val="solid"/>
                    </a:lnL>
                    <a:lnR w="9525">
                      <a:solidFill>
                        <a:srgbClr val="C0CDDB"/>
                      </a:solidFill>
                      <a:prstDash val="solid"/>
                    </a:lnR>
                    <a:lnB w="9525">
                      <a:solidFill>
                        <a:srgbClr val="C0CD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12293F"/>
                          </a:solidFill>
                          <a:latin typeface="Arial"/>
                          <a:ea typeface="Arial"/>
                          <a:cs typeface="Arial"/>
                        </a:rPr>
                        <a:t>Значок, простая схема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0CDDB"/>
                      </a:solidFill>
                      <a:prstDash val="solid"/>
                    </a:lnR>
                    <a:lnB w="9525">
                      <a:solidFill>
                        <a:srgbClr val="C0CD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12293F"/>
                          </a:solidFill>
                          <a:latin typeface="Arial"/>
                          <a:ea typeface="Arial"/>
                          <a:cs typeface="Arial"/>
                        </a:rPr>
                        <a:t>Вектор и содержимое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0CDDB"/>
                      </a:solidFill>
                      <a:prstDash val="solid"/>
                    </a:lnR>
                    <a:lnB w="9525">
                      <a:solidFill>
                        <a:srgbClr val="C0CD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268918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1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C69122-8911-42BC-A9B2-1B2B10676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820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2293F"/>
                </a:solidFill>
                <a:latin typeface="Arial"/>
                <a:ea typeface="Arial"/>
                <a:cs typeface="Arial"/>
              </a:rPr>
              <a:t>Прозрачность показывает фон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5E93A3-979F-42AE-B2AB-A85D2300F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65D71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C098DF-D3D8-46C2-BDE0-74D6C64EB7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955ebf3126488f"/>
          <a:stretch xmlns:a="http://schemas.openxmlformats.org/drawingml/2006/main"/>
        </p:blipFill>
        <p:spPr>
          <a:xfrm xmlns:a="http://schemas.openxmlformats.org/drawingml/2006/main">
            <a:off x="685800" y="2206625"/>
            <a:ext cx="4762500" cy="25400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E06F78-9C04-433E-8498-13E9763E268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6d8f46fe91471e"/>
          <a:stretch xmlns:a="http://schemas.openxmlformats.org/drawingml/2006/main"/>
        </p:blipFill>
        <p:spPr>
          <a:xfrm xmlns:a="http://schemas.openxmlformats.org/drawingml/2006/main">
            <a:off x="6667500" y="2206625"/>
            <a:ext cx="4762500" cy="2540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C36133-88ED-404D-A584-24E629766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2293F"/>
                </a:solidFill>
                <a:latin typeface="Arial"/>
                <a:ea typeface="Arial"/>
                <a:cs typeface="Arial"/>
              </a:rPr>
              <a:t>Один значок на светлом и тёмном фоне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BF3E27-CD27-4639-8D78-0CB9255A8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0"/>
            <a:ext cx="10820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В пустых областях значка виден фон страницы.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009224-6579-4167-85CE-06587D90B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820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Обычный JPEG прозрачность не сохраняет.</a:t>
            </a:r>
          </a:p>
        </p:txBody>
      </p:sp>
    </p:spTree>
    <p:extLst>
      <p:ext uri="{BB962C8B-B14F-4D97-AF65-F5344CB8AC3E}">
        <p14:creationId xmlns:p14="http://schemas.microsoft.com/office/powerpoint/2010/main" val="21135496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1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BF4AAD-658A-4D80-B8B5-A29693A6D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820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2293F"/>
                </a:solidFill>
                <a:latin typeface="Arial"/>
                <a:ea typeface="Arial"/>
                <a:cs typeface="Arial"/>
              </a:rPr>
              <a:t>Сжатие и видимые детали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DD1D39-C131-46BE-8C6D-EF8926D5B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65D71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D604DA-C694-4C31-B3C5-7B11EE55D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Сжатие уменьшает объём записи изображения.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89ED22-71C2-47C3-A155-33F52439B4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77d3ff58eb465a"/>
          <a:stretch xmlns:a="http://schemas.openxmlformats.org/drawingml/2006/main"/>
        </p:blipFill>
        <p:spPr>
          <a:xfrm xmlns:a="http://schemas.openxmlformats.org/drawingml/2006/main">
            <a:off x="1773238" y="2133600"/>
            <a:ext cx="2921000" cy="2190750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4EB072-A7F9-481A-99B7-D7D35C42DE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afcab5143b432b"/>
          <a:stretch xmlns:a="http://schemas.openxmlformats.org/drawingml/2006/main"/>
        </p:blipFill>
        <p:spPr>
          <a:xfrm xmlns:a="http://schemas.openxmlformats.org/drawingml/2006/main">
            <a:off x="7488238" y="2133600"/>
            <a:ext cx="2921000" cy="21907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85EDE7-0224-4152-A1FD-91A4641D9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9600"/>
            <a:ext cx="5095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WebP: настройка 82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FCF820-D576-481A-9BAE-E10B21803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419600"/>
            <a:ext cx="5095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BD661C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BD661C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BD661C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BD661C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BD661C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BD661C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BD661C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BD661C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BD661C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BD661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BD661C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BD661C"/>
                </a:solidFill>
                <a:latin typeface="Arial"/>
                <a:ea typeface="Arial"/>
                <a:cs typeface="Arial"/>
              </a:rPr>
              <a:t>JPEG: настройка 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A3A4C2-66FC-4D1D-8136-CE4EE8829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33950"/>
            <a:ext cx="10820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Это настройки разных кодировщиков, не проценты качества.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324692-60DF-49FA-A837-7B0D5D859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62575"/>
            <a:ext cx="10820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С потерями: часть информации отбрасывается.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57A0DA-A676-408C-BC7E-89849DF70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912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Без потерь: закодированные пиксели восстанавливаются точно.</a:t>
            </a:r>
          </a:p>
        </p:txBody>
      </p:sp>
    </p:spTree>
    <p:extLst>
      <p:ext uri="{BB962C8B-B14F-4D97-AF65-F5344CB8AC3E}">
        <p14:creationId xmlns:p14="http://schemas.microsoft.com/office/powerpoint/2010/main" val="47199697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1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A2AA5E-A985-4F83-A3AC-90739945E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820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2293F"/>
                </a:solidFill>
                <a:latin typeface="Arial"/>
                <a:ea typeface="Arial"/>
                <a:cs typeface="Arial"/>
              </a:rPr>
              <a:t>Копия для ширины 400 CSS-пикселей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430633-431E-4C00-AEEA-CBF4E6910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65D71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C223EE-BAC5-4F64-A764-08A0EC8FB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Условие: DPR = 2. Оценка ширины файла: 400 × 2 = 800.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694E13-0C47-43BB-ADFE-286262667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05125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48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48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48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48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48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48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48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48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48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8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12293F"/>
                </a:solidFill>
                <a:latin typeface="Arial"/>
                <a:ea typeface="Arial"/>
                <a:cs typeface="Arial"/>
              </a:rPr>
              <a:t>5 763 167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E04E91-3455-42C2-B971-0BAF9FE9F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905125"/>
            <a:ext cx="4619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48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48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48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48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48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48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48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48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48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8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19 074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6181DE-8673-4CE1-B272-B78FD81B4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0"/>
            <a:ext cx="5238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байт, учебный PNG 1600 × 1200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A755B8-D9CC-46F0-8448-BA7176FC1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000500"/>
            <a:ext cx="4619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байта, WebP 800 × 600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21A445-5B99-4DB9-ADAC-265919E4A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8204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0B7469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B7469"/>
                </a:solidFill>
                <a:latin typeface="Arial"/>
                <a:ea typeface="Arial"/>
                <a:cs typeface="Arial"/>
              </a:rPr>
              <a:t>Снижение объёма: 99,67%. Скорость сети здесь не измерялась.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2D6457-E7E2-43EA-8915-31A15D9D5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76950"/>
            <a:ext cx="10820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(5 763 167 − 19 074) / 5 763 167 × 100 ≈ 99,67%</a:t>
            </a:r>
          </a:p>
        </p:txBody>
      </p:sp>
    </p:spTree>
    <p:extLst>
      <p:ext uri="{BB962C8B-B14F-4D97-AF65-F5344CB8AC3E}">
        <p14:creationId xmlns:p14="http://schemas.microsoft.com/office/powerpoint/2010/main" val="202058168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1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80A2F3-3920-42E1-A2F4-F9B244325CD7}"/>
              </a:ext>
            </a:extLst>
          </p:cNvPr>
          <p:cNvCxnSpPr>
            <a:stCxn xmlns:a="http://schemas.openxmlformats.org/drawingml/2006/main" id="8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8667750" y="3581400"/>
            <a:ext cx="5334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161B5"/>
            </a:solidFill>
            <a:tailEnd type="triangle" w="med" len="med"/>
          </a:ln>
        </p:spPr>
      </p:cxnSp>
      <p:cxnSp>
        <p:nvCxn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0E090E-EA67-44EC-9ED2-6ECCB3BADAD1}"/>
              </a:ext>
            </a:extLst>
          </p:cNvPr>
          <p:cNvCxnSpPr>
            <a:stCxn xmlns:a="http://schemas.openxmlformats.org/drawingml/2006/main" id="5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5829300" y="3581400"/>
            <a:ext cx="5334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161B5"/>
            </a:solidFill>
            <a:tailEnd type="triangle" w="med" len="med"/>
          </a:ln>
        </p:spPr>
      </p:cxnSp>
      <p:cxnSp>
        <p:nvCxn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23A0A9-944D-4BB8-8460-2C81C6B642E7}"/>
              </a:ext>
            </a:extLst>
          </p:cNvPr>
          <p:cNvCxnSpPr>
            <a:stCxn xmlns:a="http://schemas.openxmlformats.org/drawingml/2006/main" id="3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2990850" y="3581400"/>
            <a:ext cx="5334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161B5"/>
            </a:solidFill>
            <a:tailEnd type="triangle" w="med" len="med"/>
          </a:ln>
        </p:spPr>
      </p:cxn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3B4503-79A9-4B9E-B0D6-B1849B004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820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2293F"/>
                </a:solidFill>
                <a:latin typeface="Arial"/>
                <a:ea typeface="Arial"/>
                <a:cs typeface="Arial"/>
              </a:rPr>
              <a:t>Выбор под задачу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8252A6-B7B4-4F23-A5B4-8FFA30774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65D71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C56047-FCEE-4D32-8E1B-D075DF2C9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33650"/>
            <a:ext cx="230505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161B5"/>
            </a:solidFill>
          </a:ln>
        </p:spPr>
        <p:txBody>
          <a:bodyPr xmlns:a="http://schemas.openxmlformats.org/drawingml/2006/main" lIns="152400" tIns="152400" rIns="152400" bIns="152400" anchor="ctr"/>
          <a:lstStyle xmlns:a="http://schemas.openxmlformats.org/drawingml/2006/main">
            <a:def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2293F"/>
                </a:solidFill>
                <a:latin typeface="Arial"/>
                <a:ea typeface="Arial"/>
                <a:cs typeface="Arial"/>
              </a:rPr>
              <a:t>Определить место и размер показа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42F3D3-75DB-4934-A1BF-5779B6C97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2305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3C04BD-DA81-42D0-A23F-A1E67EA7A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533650"/>
            <a:ext cx="230505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161B5"/>
            </a:solidFill>
          </a:ln>
        </p:spPr>
        <p:txBody>
          <a:bodyPr xmlns:a="http://schemas.openxmlformats.org/drawingml/2006/main" lIns="152400" tIns="152400" rIns="152400" bIns="152400" anchor="ctr"/>
          <a:lstStyle xmlns:a="http://schemas.openxmlformats.org/drawingml/2006/main">
            <a:def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2293F"/>
                </a:solidFill>
                <a:latin typeface="Arial"/>
                <a:ea typeface="Arial"/>
                <a:cs typeface="Arial"/>
              </a:rPr>
              <a:t>Сохранить оригинал и подготовить варианты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ADE351-D45B-47E5-9544-625AA629C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1857375"/>
            <a:ext cx="2305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835A40-A247-49AB-8844-6C2A67BEC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533650"/>
            <a:ext cx="230505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161B5"/>
            </a:solidFill>
          </a:ln>
        </p:spPr>
        <p:txBody>
          <a:bodyPr xmlns:a="http://schemas.openxmlformats.org/drawingml/2006/main" lIns="152400" tIns="152400" rIns="152400" bIns="152400" anchor="ctr"/>
          <a:lstStyle xmlns:a="http://schemas.openxmlformats.org/drawingml/2006/main">
            <a:def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2293F"/>
                </a:solidFill>
                <a:latin typeface="Arial"/>
                <a:ea typeface="Arial"/>
                <a:cs typeface="Arial"/>
              </a:rPr>
              <a:t>Сравнить байты и качество при одинаковой ширине показа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665F51-46E0-43B5-A17C-ACF26F67D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857375"/>
            <a:ext cx="2305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56A81D-7C1C-4279-8F63-86BF74B54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533650"/>
            <a:ext cx="230505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161B5"/>
            </a:solidFill>
          </a:ln>
        </p:spPr>
        <p:txBody>
          <a:bodyPr xmlns:a="http://schemas.openxmlformats.org/drawingml/2006/main" lIns="152400" tIns="152400" rIns="152400" bIns="152400" anchor="ctr"/>
          <a:lstStyle xmlns:a="http://schemas.openxmlformats.org/drawingml/2006/main">
            <a:def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10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2293F"/>
                </a:solidFill>
                <a:latin typeface="Arial"/>
                <a:ea typeface="Arial"/>
                <a:cs typeface="Arial"/>
              </a:rPr>
              <a:t>Открыть в нужных браузерах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0D2665-8BCC-41FC-92F7-281E2172C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1857375"/>
            <a:ext cx="2305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63987469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1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E605D1-B997-40E5-A7EF-8DCC9AFBD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820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2293F"/>
                </a:solidFill>
                <a:latin typeface="Arial"/>
                <a:ea typeface="Arial"/>
                <a:cs typeface="Arial"/>
              </a:rPr>
              <a:t>Рабочее сравнение файлов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0E3957-838D-4B42-BB40-634CFDEBD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65D71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B1B1B6-275F-4ECD-B9E8-20730C3A70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aa7cc62c0b474c"/>
          <a:stretch xmlns:a="http://schemas.openxmlformats.org/drawingml/2006/main"/>
        </p:blipFill>
        <p:spPr>
          <a:xfrm xmlns:a="http://schemas.openxmlformats.org/drawingml/2006/main">
            <a:off x="1489760" y="1638300"/>
            <a:ext cx="5916831" cy="42862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7C2F8E-5C3E-4BDA-818E-EFF5A3BC6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1952625"/>
            <a:ext cx="2857500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Ползунок ширины меняет показ, выбор файла меняет байты.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9355F5-1270-4876-BA8F-697B781D5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762375"/>
            <a:ext cx="2857500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Условный DPR и фактический DPR подписаны отдельно.</a:t>
            </a:r>
          </a:p>
        </p:txBody>
      </p:sp>
    </p:spTree>
    <p:extLst>
      <p:ext uri="{BB962C8B-B14F-4D97-AF65-F5344CB8AC3E}">
        <p14:creationId xmlns:p14="http://schemas.microsoft.com/office/powerpoint/2010/main" val="201682362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1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8DE263-ADBA-44CA-B04D-F3834EA1E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820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2293F"/>
                </a:solidFill>
                <a:latin typeface="Arial"/>
                <a:ea typeface="Arial"/>
                <a:cs typeface="Arial"/>
              </a:rPr>
              <a:t>Практика: выбор и короткий отчёт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1A0C4F-C8DE-4BC4-B233-657CCD78F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65D71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A2465E-F223-4DDC-AD28-FAD4218A6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476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1.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262DBE-DEBC-4DF1-9379-DD0F7E687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573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До и после: файл, пиксели, байты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004A11-50F2-4F48-A6A4-5A31DB994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38450"/>
            <a:ext cx="476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2.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F36B1A-C9AF-4FE9-8141-8EF6AD510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838450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Одинаковая ширина показа: 400 CSS-пикселей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A6CBA5-2011-4148-A73F-B581B69CF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9525"/>
            <a:ext cx="476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3.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4745B5-12DF-4CF7-821D-446B939D3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81952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Что видно и какой вариант подходит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6BA6F7-72BD-42DF-83D9-7F0C9DF40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00600"/>
            <a:ext cx="476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161B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161B5"/>
                </a:solidFill>
                <a:latin typeface="Arial"/>
                <a:ea typeface="Arial"/>
                <a:cs typeface="Arial"/>
              </a:rPr>
              <a:t>4.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565B40-6AD9-49C2-BDCD-EF1CD2BA6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800600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Что ещё предстоит проверить</a:t>
            </a:r>
          </a:p>
        </p:txBody>
      </p:sp>
    </p:spTree>
    <p:extLst>
      <p:ext uri="{BB962C8B-B14F-4D97-AF65-F5344CB8AC3E}">
        <p14:creationId xmlns:p14="http://schemas.microsoft.com/office/powerpoint/2010/main" val="14833271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1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1037F8-0115-4138-B82E-750B6FD8B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820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2293F"/>
                </a:solidFill>
                <a:latin typeface="Arial"/>
                <a:ea typeface="Arial"/>
                <a:cs typeface="Arial"/>
              </a:rPr>
              <a:t>Что теперь можно объяснить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517822-FE17-4CB0-8DF8-048F9D3B4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465D7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65D71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5C0C21-12B3-4B56-B99B-118824C24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Пиксели файла, размер показа в CSS-пикселях и байты различаются.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81D6E3-84FA-4ECE-839F-57788B0FF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0985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DPR — отношение физических пикселей к CSS-пикселям по стороне.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D70378-A298-46F7-9D2D-648D8C2FC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995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Растр — сетка, вектор — описание фигур.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C236A8-C841-48AB-90BC-22C5B676F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1005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В прозрачных областях картинки виден фон.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195DC7-797E-4BCD-9CBD-71888E2B0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1015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2293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2293F"/>
                </a:solidFill>
                <a:latin typeface="Arial"/>
                <a:ea typeface="Arial"/>
                <a:cs typeface="Arial"/>
              </a:rPr>
              <a:t>Сжатие выбирают вместе с проверкой качества.</a:t>
            </a:r>
          </a:p>
        </p:txBody>
      </p:sp>
    </p:spTree>
    <p:extLst>
      <p:ext uri="{BB962C8B-B14F-4D97-AF65-F5344CB8AC3E}">
        <p14:creationId xmlns:p14="http://schemas.microsoft.com/office/powerpoint/2010/main" val="41110548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2026-11-04T20:04:21.4470000Z</dcterms:created>
  <dcterms:modified xsi:type="dcterms:W3CDTF">2026-11-04T20:04:21.4470000Z</dcterms:modified>
</coreProperties>
</file>