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64a944c152b4695" /><Relationship Type="http://schemas.openxmlformats.org/officeDocument/2006/relationships/extended-properties" Target="/docProps/app.xml" Id="R80b454f9638d4468" /><Relationship Type="http://schemas.openxmlformats.org/officeDocument/2006/relationships/officeDocument" Target="/ppt/presentation.xml" Id="R512e0d472d8e41b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9f6f87d7474454a"/>
  </p:sldMasterIdLst>
  <p:notesMasterIdLst>
    <p:notesMasterId xmlns:r="http://schemas.openxmlformats.org/officeDocument/2006/relationships" r:id="Rf71e7439ed4e487f"/>
  </p:notesMasterIdLst>
  <p:sldIdLst>
    <p:sldId xmlns:r="http://schemas.openxmlformats.org/officeDocument/2006/relationships" id="256" r:id="R41d73c51dff0491e"/>
    <p:sldId xmlns:r="http://schemas.openxmlformats.org/officeDocument/2006/relationships" id="257" r:id="Rc266e0403d664a4b"/>
    <p:sldId xmlns:r="http://schemas.openxmlformats.org/officeDocument/2006/relationships" id="258" r:id="Rd992eb55347f4447"/>
    <p:sldId xmlns:r="http://schemas.openxmlformats.org/officeDocument/2006/relationships" id="259" r:id="R7a3272b588d74788"/>
    <p:sldId xmlns:r="http://schemas.openxmlformats.org/officeDocument/2006/relationships" id="260" r:id="R2c0139fc81f64c40"/>
    <p:sldId xmlns:r="http://schemas.openxmlformats.org/officeDocument/2006/relationships" id="261" r:id="R63fc80052ced4ddb"/>
    <p:sldId xmlns:r="http://schemas.openxmlformats.org/officeDocument/2006/relationships" id="262" r:id="Rcea36c4c45e44213"/>
    <p:sldId xmlns:r="http://schemas.openxmlformats.org/officeDocument/2006/relationships" id="263" r:id="R96b84c87fae24bcf"/>
    <p:sldId xmlns:r="http://schemas.openxmlformats.org/officeDocument/2006/relationships" id="264" r:id="R36169134003345e0"/>
    <p:sldId xmlns:r="http://schemas.openxmlformats.org/officeDocument/2006/relationships" id="265" r:id="Rb9e24c2fffdc4f6d"/>
    <p:sldId xmlns:r="http://schemas.openxmlformats.org/officeDocument/2006/relationships" id="266" r:id="R4f78e49cdc04417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3c3adc5492449ee" /><Relationship Type="http://schemas.openxmlformats.org/officeDocument/2006/relationships/slideMaster" Target="/ppt/slideMasters/slideMaster1.xml" Id="R79f6f87d7474454a" /><Relationship Type="http://schemas.openxmlformats.org/officeDocument/2006/relationships/notesMaster" Target="/ppt/notesMasters/notesMaster1.xml" Id="Rf71e7439ed4e487f" /><Relationship Type="http://schemas.openxmlformats.org/officeDocument/2006/relationships/presProps" Target="/ppt/presProps.xml" Id="R5cce24babf2a4742" /><Relationship Type="http://schemas.openxmlformats.org/officeDocument/2006/relationships/tableStyles" Target="/ppt/tableStyles.xml" Id="R9508cec6cb054e32" /><Relationship Type="http://schemas.openxmlformats.org/officeDocument/2006/relationships/slide" Target="/ppt/slides/slide1.xml" Id="R41d73c51dff0491e" /><Relationship Type="http://schemas.openxmlformats.org/officeDocument/2006/relationships/slide" Target="/ppt/slides/slide2.xml" Id="Rc266e0403d664a4b" /><Relationship Type="http://schemas.openxmlformats.org/officeDocument/2006/relationships/slide" Target="/ppt/slides/slide3.xml" Id="Rd992eb55347f4447" /><Relationship Type="http://schemas.openxmlformats.org/officeDocument/2006/relationships/slide" Target="/ppt/slides/slide4.xml" Id="R7a3272b588d74788" /><Relationship Type="http://schemas.openxmlformats.org/officeDocument/2006/relationships/slide" Target="/ppt/slides/slide5.xml" Id="R2c0139fc81f64c40" /><Relationship Type="http://schemas.openxmlformats.org/officeDocument/2006/relationships/slide" Target="/ppt/slides/slide6.xml" Id="R63fc80052ced4ddb" /><Relationship Type="http://schemas.openxmlformats.org/officeDocument/2006/relationships/slide" Target="/ppt/slides/slide7.xml" Id="Rcea36c4c45e44213" /><Relationship Type="http://schemas.openxmlformats.org/officeDocument/2006/relationships/slide" Target="/ppt/slides/slide8.xml" Id="R96b84c87fae24bcf" /><Relationship Type="http://schemas.openxmlformats.org/officeDocument/2006/relationships/slide" Target="/ppt/slides/slide9.xml" Id="R36169134003345e0" /><Relationship Type="http://schemas.openxmlformats.org/officeDocument/2006/relationships/slide" Target="/ppt/slides/slide10.xml" Id="Rb9e24c2fffdc4f6d" /><Relationship Type="http://schemas.openxmlformats.org/officeDocument/2006/relationships/slide" Target="/ppt/slides/slide11.xml" Id="R4f78e49cdc04417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08c4e2730e94cc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7510a211e984e2a" /><Relationship Type="http://schemas.openxmlformats.org/officeDocument/2006/relationships/notesMaster" Target="/ppt/notesMasters/notesMaster1.xml" Id="Rd2650068a70c448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b2dbaab61b94b9e" /><Relationship Type="http://schemas.openxmlformats.org/officeDocument/2006/relationships/notesMaster" Target="/ppt/notesMasters/notesMaster1.xml" Id="R5878e03a02ed43f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419d43e8d98489e" /><Relationship Type="http://schemas.openxmlformats.org/officeDocument/2006/relationships/notesMaster" Target="/ppt/notesMasters/notesMaster1.xml" Id="Rf284bf65ec5a4ea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e79b16b891443a0" /><Relationship Type="http://schemas.openxmlformats.org/officeDocument/2006/relationships/notesMaster" Target="/ppt/notesMasters/notesMaster1.xml" Id="Rd32627636900444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a2a5edc55fb4047" /><Relationship Type="http://schemas.openxmlformats.org/officeDocument/2006/relationships/notesMaster" Target="/ppt/notesMasters/notesMaster1.xml" Id="R6cef3d87a0a94b1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68a83aceeb64559" /><Relationship Type="http://schemas.openxmlformats.org/officeDocument/2006/relationships/notesMaster" Target="/ppt/notesMasters/notesMaster1.xml" Id="R0827afeb0f4b415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2e6f1ae36de493d" /><Relationship Type="http://schemas.openxmlformats.org/officeDocument/2006/relationships/notesMaster" Target="/ppt/notesMasters/notesMaster1.xml" Id="R4b6008df01e34e2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d93ed15b1754891" /><Relationship Type="http://schemas.openxmlformats.org/officeDocument/2006/relationships/notesMaster" Target="/ppt/notesMasters/notesMaster1.xml" Id="R65b925e5fd0346e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135cbd219094beb" /><Relationship Type="http://schemas.openxmlformats.org/officeDocument/2006/relationships/notesMaster" Target="/ppt/notesMasters/notesMaster1.xml" Id="R6b8fd428fdc44d6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ab2393c6efd4e28" /><Relationship Type="http://schemas.openxmlformats.org/officeDocument/2006/relationships/notesMaster" Target="/ppt/notesMasters/notesMaster1.xml" Id="R311f8f88462c4b4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2a27207b7e64374" /><Relationship Type="http://schemas.openxmlformats.org/officeDocument/2006/relationships/notesMaster" Target="/ppt/notesMasters/notesMaster1.xml" Id="R3cffc5dcea004e4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Сегодня откроем готовую учебную страницу и изменим один заголовок. Пока не требуется знать код. Называйте новые слова перед использованием. Содержание авторского урока составлено по ТЗ, школьный учебник не использован.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Источник: https://developer.mozilla.org/en-US/docs/Learn_web_development/Getting_started/Environment_setup/Dealing_with_files</a:t>
            </a:r>
          </a:p>
          <a:p xmlns:a="http://schemas.openxmlformats.org/drawingml/2006/main">
            <a:r>
              <a:t>Авторский урок по ТЗ, проверка источников 04.11.2026. ID 01-01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Покажите клетку, строку и столбец. Объясните, что это условная сетка изображения, а не фотография устройства экрана. Попросите посчитать 8 строк по 8 клеток. Размер картинки на экране может меняться. Изображение можно сохранить в файле. Теперь посмотрим на имя этого файла.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Источник: https://developer.mozilla.org/en-US/docs/Glossary/Pixel</a:t>
            </a:r>
          </a:p>
          <a:p xmlns:a="http://schemas.openxmlformats.org/drawingml/2006/main">
            <a:r>
              <a:t>Авторский урок по ТЗ, проверка источников 04.11.2026. ID 01-02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Файл — именованный набор данных. earth.webp — полное имя файла, earth — основная часть. Формат — способ записи данных. Расширение — часть имени. Покажите расширение на реальном файле, проверьте, не скрывает ли его ОС. Для смены формата нужно заново записать данные программой.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Источник: https://developer.mozilla.org/en-US/docs/Learn_web_development/Getting_started/Environment_setup/Dealing_with_files</a:t>
            </a:r>
          </a:p>
          <a:p xmlns:a="http://schemas.openxmlformats.org/drawingml/2006/main">
            <a:r>
              <a:t>Авторский урок по ТЗ, проверка источников 04.11.2026. ID 01-03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Папка организует файлы. Путь указывает место файла. Относительный путь к фото от папки проекта — images/earth.webp. Полный путь начинается от корня диска или файловой системы. Откройте настоящую папку. Пример пути в конспекте не является папкой ученицы.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Источник: https://developer.mozilla.org/en-US/docs/Learn_web_development/Getting_started/Environment_setup/Dealing_with_files</a:t>
            </a:r>
          </a:p>
          <a:p xmlns:a="http://schemas.openxmlformats.org/drawingml/2006/main">
            <a:r>
              <a:t>Авторский урок по ТЗ, проверка источников 04.11.2026. ID 01-04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Бит имеет значение 0 или 1. В уроке используем десятичные единицы. Уточните разницу КБ и КиБ без заучивания всех коэффициентов. Смотрите точные байты в свойствах файла. Число пикселей само по себе не задаёт объём сжатого файла.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Источник: https://developer.mozilla.org/en-US/docs/Learn_web_development/Getting_started/Environment_setup/Dealing_with_files</a:t>
            </a:r>
          </a:p>
          <a:p xmlns:a="http://schemas.openxmlformats.org/drawingml/2006/main">
            <a:r>
              <a:t>Авторский урок по ТЗ, проверка источников 04.11.2026. ID 01-05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Браузер — программа показа веб-страниц. Страница — документ, который она читает. Соедините HTML, CSS и изображение с браузером на схеме. В этой демонстрации файлы локальные: на этом устройстве. Сервера и интернета для открытия не требуется.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Источник: https://developer.mozilla.org/en-US/docs/Learn_web_development/Core/Structuring_content/Basic_HTML_syntax</a:t>
            </a:r>
          </a:p>
          <a:p xmlns:a="http://schemas.openxmlformats.org/drawingml/2006/main">
            <a:r>
              <a:t>Авторский урок по ТЗ, проверка источников 04.11.2026. ID 01-06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Это отдельные короткие примеры, они не повторяют дословно следующую страницу. Не просите переписывать код. Ученик узнаёт назначение. h1 обозначает главный заголовок, color — цвет. Помощник меняет текст через HTML, оформление через CSS. Подробную разметку и правила изучим позже.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Источник: https://developer.mozilla.org/en-US/docs/Learn_web_development/Core/Structuring_content/Basic_HTML_syntax</a:t>
            </a:r>
          </a:p>
          <a:p xmlns:a="http://schemas.openxmlformats.org/drawingml/2006/main">
            <a:r>
              <a:t>Авторский урок по ТЗ, проверка источников 04.11.2026. ID 01-07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 слайде настоящий снимок подготовленной страницы. Откройте рабочий HTML отдельно. Нажмите ссылку и проверьте, куда она ведёт. Оформленный прямоугольник здесь — ссылка, а не отправка заявки. Изображение NASA / William Anders, источник под фото в самом проекте.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Источник: https://developer.mozilla.org/en-US/docs/Learn_web_development/Core/Structuring_content/Basic_HTML_syntax</a:t>
            </a:r>
          </a:p>
          <a:p xmlns:a="http://schemas.openxmlformats.org/drawingml/2006/main">
            <a:r>
              <a:t>Авторский урок по ТЗ, проверка источников 04.11.2026. ID 01-08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Перед изменением показываем место работы. Сохраняем только затронутые исходники, не копируем весь компьютер. Полная команда находится в практике. После обновления проверяем заголовок, фотографию и переход. Если неверно — возвращаем сохранённый файл.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Источник: https://developer.mozilla.org/en-US/docs/Learn_web_development/Getting_started/Environment_setup/Dealing_with_files</a:t>
            </a:r>
          </a:p>
          <a:p xmlns:a="http://schemas.openxmlformats.org/drawingml/2006/main">
            <a:r>
              <a:t>Авторский урок по ТЗ, проверка источников 04.11.2026. ID 01-09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Откройте Практика_с_Codex.md и скопируйте готовую команду. Пока ученица работает, помогайте сформулировать проверку, не забирайте её себе. Для клавиатуры используйте Tab и Enter. Исправление не должно менять данные за пределами учебной папки.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Источник: https://developer.mozilla.org/en-US/docs/Learn_web_development/Core/Structuring_content/Basic_HTML_syntax</a:t>
            </a:r>
          </a:p>
          <a:p xmlns:a="http://schemas.openxmlformats.org/drawingml/2006/main">
            <a:r>
              <a:t>Авторский урок по ТЗ, проверка источников 04.11.2026. ID 01-10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Попросите показать каждый предмет на примере. Полный список терминов, пять вопросов и отдельные ответы лежат в материалах урока. Переходим дальше, когда ученица может найти три файла и проверить изменение, а не когда выучила определения.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Источник: https://developer.mozilla.org/en-US/docs/Learn_web_development/Getting_started/Environment_setup/Dealing_with_files</a:t>
            </a:r>
          </a:p>
          <a:p xmlns:a="http://schemas.openxmlformats.org/drawingml/2006/main">
            <a:r>
              <a:t>Авторский урок по ТЗ, проверка источников 04.11.2026. ID 01-11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1856fc75c4040f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2f437bb1179403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1df7bc8b74c4e8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f21a30f350247c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6a4d835755439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2968cc2dc04bd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AFBDABE-57AF-4757-B5BD-B8371C8D5D3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B51D7F0-8A1E-4805-B79C-200AD69CFEC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ADB31ED-9E37-4A5E-9A84-CE2E2A2074A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C3B8B6F-BC79-45FE-8E6F-379A3A6C189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676DCEB-ADFA-45E9-97E5-0E00A63EFBF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3709492-AD34-4B57-B769-DA6DB3FF4B1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930BA19-FEDC-45E3-98DB-76BFE172712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4B9B0FC-9FB4-4503-B40F-45389053E9D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A3F4255-4B08-41E4-A9DD-D531C0E7C82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8EC97DC-37DA-4620-9B24-A9BA64E86EC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1b3b0b3e9e04394" /><Relationship Type="http://schemas.openxmlformats.org/officeDocument/2006/relationships/slideLayout" Target="/ppt/slideLayouts/slideLayout1.xml" Id="R8c254b0343fd44d8" /><Relationship Type="http://schemas.openxmlformats.org/officeDocument/2006/relationships/slideLayout" Target="/ppt/slideLayouts/slideLayout2.xml" Id="R8a569fb819b64890" /><Relationship Type="http://schemas.openxmlformats.org/officeDocument/2006/relationships/slideLayout" Target="/ppt/slideLayouts/slideLayout3.xml" Id="R79aca093266144e1" /><Relationship Type="http://schemas.openxmlformats.org/officeDocument/2006/relationships/slideLayout" Target="/ppt/slideLayouts/slideLayout4.xml" Id="R3bd8a484095a48b3" /><Relationship Type="http://schemas.openxmlformats.org/officeDocument/2006/relationships/slideLayout" Target="/ppt/slideLayouts/slideLayout5.xml" Id="R99e3689985dc46a7" /><Relationship Type="http://schemas.openxmlformats.org/officeDocument/2006/relationships/slideLayout" Target="/ppt/slideLayouts/slideLayout6.xml" Id="Rb2d0054576e0487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c254b0343fd44d8"/>
    <p:sldLayoutId xmlns:r="http://schemas.openxmlformats.org/officeDocument/2006/relationships" id="2147483650" r:id="R8a569fb819b64890"/>
    <p:sldLayoutId xmlns:r="http://schemas.openxmlformats.org/officeDocument/2006/relationships" id="2147483651" r:id="R79aca093266144e1"/>
    <p:sldLayoutId xmlns:r="http://schemas.openxmlformats.org/officeDocument/2006/relationships" id="2147483652" r:id="R3bd8a484095a48b3"/>
    <p:sldLayoutId xmlns:r="http://schemas.openxmlformats.org/officeDocument/2006/relationships" id="2147483653" r:id="R99e3689985dc46a7"/>
    <p:sldLayoutId xmlns:r="http://schemas.openxmlformats.org/officeDocument/2006/relationships" id="2147483654" r:id="Rb2d0054576e0487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67fc44ee16e4335" /><Relationship Type="http://schemas.openxmlformats.org/officeDocument/2006/relationships/notesSlide" Target="/ppt/notesSlides/notesSlide1.xml" Id="Rbbdfde21e25243c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7a5fbe7a8da45dd" /><Relationship Type="http://schemas.openxmlformats.org/officeDocument/2006/relationships/notesSlide" Target="/ppt/notesSlides/notesSlide2.xml" Id="R17c77d8e9d8d49f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cc3d81440ed44ac" /><Relationship Type="http://schemas.openxmlformats.org/officeDocument/2006/relationships/notesSlide" Target="/ppt/notesSlides/notesSlide3.xml" Id="Ra2b7d6776d9c4f1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5aefc8953af4f07" /><Relationship Type="http://schemas.openxmlformats.org/officeDocument/2006/relationships/notesSlide" Target="/ppt/notesSlides/notesSlide4.xml" Id="Rf6d5d258de9147d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732766785e84921" /><Relationship Type="http://schemas.openxmlformats.org/officeDocument/2006/relationships/notesSlide" Target="/ppt/notesSlides/notesSlide5.xml" Id="R6727cb6f5402499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6ae8f5f15354073" /><Relationship Type="http://schemas.openxmlformats.org/officeDocument/2006/relationships/notesSlide" Target="/ppt/notesSlides/notesSlide6.xml" Id="R290d5ac7f7ad426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b602925752a4fd2" /><Relationship Type="http://schemas.openxmlformats.org/officeDocument/2006/relationships/notesSlide" Target="/ppt/notesSlides/notesSlide7.xml" Id="Rcfba1221b4f744d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01577db712c442d" /><Relationship Type="http://schemas.openxmlformats.org/officeDocument/2006/relationships/image" Target="/ppt/media/image.png" Id="Rf6b548b6a6e94fda" /><Relationship Type="http://schemas.openxmlformats.org/officeDocument/2006/relationships/notesSlide" Target="/ppt/notesSlides/notesSlide8.xml" Id="R5e290998573942f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5cac7ec38394703" /><Relationship Type="http://schemas.openxmlformats.org/officeDocument/2006/relationships/notesSlide" Target="/ppt/notesSlides/notesSlide9.xml" Id="R92d620fe30114e1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9fa765fd585440d" /><Relationship Type="http://schemas.openxmlformats.org/officeDocument/2006/relationships/notesSlide" Target="/ppt/notesSlides/notesSlide10.xml" Id="Rd054957b24da4bb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8058bc19ec94c42" /><Relationship Type="http://schemas.openxmlformats.org/officeDocument/2006/relationships/notesSlide" Target="/ppt/notesSlides/notesSlide11.xml" Id="R23b232c66c0e4aa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1F5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7651B8-BAA5-46B1-9BBF-0388881B9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820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2293F"/>
                </a:solidFill>
                <a:latin typeface="Arial"/>
                <a:ea typeface="Arial"/>
                <a:cs typeface="Arial"/>
              </a:rPr>
              <a:t>Содержание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D5A263-14E2-4391-AEBB-CE2B6020F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65D7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BC25C8-82AB-46DE-A692-3011534F7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14525"/>
            <a:ext cx="66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161B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8FF0FD-2F13-4210-8FD5-56B632BC3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1914525"/>
            <a:ext cx="9525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Пиксели и размеры изображения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8E94E7-822F-42AD-8531-CCE3A0948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9875"/>
            <a:ext cx="66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161B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689CA1-8C6D-4208-9D56-8738DDE14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2809875"/>
            <a:ext cx="9525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Файлы, папки, пути и байты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CC7526-2BB2-44E3-BC96-7E688CCE4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05225"/>
            <a:ext cx="66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161B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277E8C-B8B0-41E5-A8C5-968721668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3705225"/>
            <a:ext cx="9525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HTML, CSS и страница в браузере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C632C2-5689-4200-8D58-28740CD30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00575"/>
            <a:ext cx="66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161B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069EBE-4B1C-43B6-B3FB-45C6C9DFD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4600575"/>
            <a:ext cx="9525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Одна правка и проверка результата</a:t>
            </a:r>
          </a:p>
        </p:txBody>
      </p:sp>
    </p:spTree>
    <p:extLst>
      <p:ext uri="{BB962C8B-B14F-4D97-AF65-F5344CB8AC3E}">
        <p14:creationId xmlns:p14="http://schemas.microsoft.com/office/powerpoint/2010/main" val="205323320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1F5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F1E80F84-B697-4808-89B0-9B56439E9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820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2293F"/>
                </a:solidFill>
                <a:latin typeface="Arial"/>
                <a:ea typeface="Arial"/>
                <a:cs typeface="Arial"/>
              </a:rPr>
              <a:t>Пиксель изображения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A773BA-7C89-4E18-9B48-B957D7D56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65D7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4FCE5E-4305-4F19-93C9-448B07B07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2880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A62564-B3C2-4041-AB72-D12D4CEA5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82880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924B0C-6B53-4008-8B8C-0A50B6B71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82880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61B5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8F9AAB-19D5-4223-B640-681271529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182880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61B5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602C2C-285B-4F5B-B354-62A83E60B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182880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61B5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4DD33A-DBCE-4356-98DF-561F9A285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182880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61B5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3DD489-CE32-42F9-AEFB-EA7A678D9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182880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E2EEEE-956A-4D49-BB36-277D62A4C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182880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ECC6D0-3193-46D3-82B1-8D0BC1EAB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599DC4-E6C6-44D9-8784-E80FC6ECC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26695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61B5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A32541-012B-4087-B8E7-A65E3FDBC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26695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61B5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F052C2-A95A-4993-B3FC-64BF9ADC9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226695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2749D2-644A-44C6-B5D6-7F555BA84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226695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1E8BA9-0685-48D0-94A7-C59BEBD83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6695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61B5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AEEEAD-C3EF-44C3-B120-BFB9F926D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226695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61B5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591913-7F81-483F-99D0-00674E9C0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226695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DABBE5-0DE5-4A50-A0DB-440F65427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0510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61B5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1EE2FD-DC18-472B-8807-DDD684615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70510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61B5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43BA16-E64F-401F-BC7F-9EFD00523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0510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1F2D4A1-A92B-47DE-BC49-1847E250A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270510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FAA6C60-8E9F-4AB8-90E9-851EB6943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270510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8A93A8D-C593-4803-B71E-1DA81C675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0510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E0E944A-5ED5-4241-9DE4-35748B96A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270510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61B5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1A43E3F-6712-4A86-AD63-5C96E9D16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270510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61B5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49E008A-FB3D-4085-BBCE-5725B79CB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61B5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6E22B46-2EC4-4E4B-9F82-FE693669A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14325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61B5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8A52DFC-FBE9-41AF-B92F-18E78C4C4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14325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2D1E56D-706F-41EE-9642-E7ADF6022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14325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4E27F1D-8334-42E3-B403-915BD47ED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314325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058E669-18BA-46DD-A01E-9F7243FFD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14325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B24990A-9479-4A0F-A58C-D47C9D14A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314325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61B5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C8BF749-25D5-4BAC-B667-8389D1F5A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14325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61B5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AA78D0C-8CCC-4F39-90C7-B90680E2E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8140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61B5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4A2CD1B-F127-43AD-A43C-F8788A18C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58140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61B5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EE9C476-3846-490F-BD1B-0D261FF26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58140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E58508B-95B2-41D2-85AB-2C2C10C54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58140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6596B12-DE31-4439-B441-0DA808F64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358140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85142939-7BBA-4FB3-A481-0409C72BA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58140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63DD8D1-CFA4-46EF-88E2-6167981DE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358140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61B5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1121FEA0-0CA9-45B0-A201-6970BCA7E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58140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61B5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072FC1E8-E7CE-46CB-933E-5302A7945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1955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E95ABEF7-4E3B-4AF7-AAC0-2ACB7345C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01955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61B5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CD7B5D96-B441-4137-904B-A944B4E7D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1955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61B5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D4EDC3DC-CFFC-4209-9BB5-12CCE9B3B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401955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DCD51B28-AFFB-4BDE-9919-22E2F9BD4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401955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9A91E2B8-F9EA-4872-A948-535983D03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401955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61B5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BF72E47B-E2FE-4D2D-A609-D88887C09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401955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61B5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A141EE2B-54A8-47C0-A5C4-DEED5F3DE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01955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827A765B-013C-45DE-B9A4-EF19EB2C0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5770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CE9732EF-2E41-480A-BCAA-54C61AEF7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45770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C0EE5EC4-DBFE-4B2C-9D60-F420FCA32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45770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61B5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2AD08C75-CE6C-489F-BE2F-3265167CF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445770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61B5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BC5CB0B3-1E1E-4C03-A140-4F701CAAF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445770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61B5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FBDF7E78-943F-48AD-8FE6-1EBA3882F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445770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61B5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C5A98FAE-11E5-448A-857B-FDE9D7734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445770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132CFA7D-7FB2-46DB-BD93-41F163C7C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45770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51356F4F-D969-48E9-8A87-918360FBD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9585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794E30EA-24A3-4E9C-88B2-21BF411E4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89585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E0AF469C-D17A-43AA-918C-292EAA95F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9585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2829E507-7EE6-47CA-81B9-0BB0BB849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489585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61B5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C309959F-1983-48BB-8627-7A0A1C28F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489585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61B5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5B77A9BE-2E5E-46F1-AD10-DC9F07B0A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489585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53DA8065-EC2E-4582-B392-0E68210F8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489585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D44A6E9A-938F-45EB-AE68-AFC5F5655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895850"/>
            <a:ext cx="438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272220A7-AD3C-4741-9872-FB3087E2C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2000250"/>
            <a:ext cx="6000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7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7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7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7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7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7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7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7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7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Пиксель хранит цвет в одной позиции сетки.</a:t>
            </a:r>
          </a:p>
        </p:txBody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E506736F-B291-4E88-AE45-C56FC5AEF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3362325"/>
            <a:ext cx="6000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defPPr>
            <a:lvl1pPr>
              <a:defRPr sz="40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1pPr>
            <a:lvl2pPr>
              <a:defRPr sz="40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2pPr>
            <a:lvl3pPr>
              <a:defRPr sz="40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3pPr>
            <a:lvl4pPr>
              <a:defRPr sz="40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4pPr>
            <a:lvl5pPr>
              <a:defRPr sz="40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5pPr>
            <a:lvl6pPr>
              <a:defRPr sz="40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6pPr>
            <a:lvl7pPr>
              <a:defRPr sz="40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7pPr>
            <a:lvl8pPr>
              <a:defRPr sz="40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8pPr>
            <a:lvl9pPr>
              <a:defRPr sz="40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0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2161B5"/>
                </a:solidFill>
                <a:latin typeface="Arial"/>
                <a:ea typeface="Arial"/>
                <a:cs typeface="Arial"/>
              </a:rPr>
              <a:t>8 × 8 = 64 пикселя</a:t>
            </a:r>
          </a:p>
        </p:txBody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43278E43-D528-4D48-A73B-1C015FECD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4476750"/>
            <a:ext cx="6000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Сетка увеличена, чтобы видеть отдельные клетки.</a:t>
            </a:r>
          </a:p>
        </p:txBody>
      </p:sp>
    </p:spTree>
    <p:extLst>
      <p:ext uri="{BB962C8B-B14F-4D97-AF65-F5344CB8AC3E}">
        <p14:creationId xmlns:p14="http://schemas.microsoft.com/office/powerpoint/2010/main" val="88610707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1F5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423252-2AE3-4F10-BDCB-BFF4AFF52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820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2293F"/>
                </a:solidFill>
                <a:latin typeface="Arial"/>
                <a:ea typeface="Arial"/>
                <a:cs typeface="Arial"/>
              </a:rPr>
              <a:t>Имя файла и расширение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E78E69-C4A3-4D60-B1DF-16B6A34E9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65D7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FD9416-16CE-4AD3-8B3D-C5360E8D9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143125"/>
            <a:ext cx="5334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75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75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75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75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75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75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75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75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75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75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75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7500" b="1">
                <a:solidFill>
                  <a:srgbClr val="12293F"/>
                </a:solidFill>
                <a:latin typeface="Arial"/>
                <a:ea typeface="Arial"/>
                <a:cs typeface="Arial"/>
              </a:rPr>
              <a:t>earth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8FCE40-B4D6-44FF-8A35-DA787AE62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143125"/>
            <a:ext cx="4857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75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defPPr>
            <a:lvl1pPr>
              <a:defRPr sz="75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1pPr>
            <a:lvl2pPr>
              <a:defRPr sz="75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2pPr>
            <a:lvl3pPr>
              <a:defRPr sz="75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3pPr>
            <a:lvl4pPr>
              <a:defRPr sz="75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4pPr>
            <a:lvl5pPr>
              <a:defRPr sz="75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5pPr>
            <a:lvl6pPr>
              <a:defRPr sz="75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6pPr>
            <a:lvl7pPr>
              <a:defRPr sz="75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7pPr>
            <a:lvl8pPr>
              <a:defRPr sz="75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8pPr>
            <a:lvl9pPr>
              <a:defRPr sz="75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75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pPr>
            <a:r>
              <a:rPr sz="7500" b="1">
                <a:solidFill>
                  <a:srgbClr val="2161B5"/>
                </a:solidFill>
                <a:latin typeface="Arial"/>
                <a:ea typeface="Arial"/>
                <a:cs typeface="Arial"/>
              </a:rPr>
              <a:t>.webp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313A81-A9DF-4D70-85C7-1B44F5F2F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906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Файл — именованный набор данных.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4D0E91-F904-437A-9A48-8CC32849E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476625"/>
            <a:ext cx="4476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earth — основная часть имени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326DB7-4A3F-44AD-99E1-A3D893C75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3476625"/>
            <a:ext cx="4953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.webp — расширение. Формат — способ записи данных.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F48664-9F23-4B20-8C04-A9B0C1A7D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143500"/>
            <a:ext cx="10191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Переименование .jpg в .png не меняет данные изображения.</a:t>
            </a:r>
          </a:p>
        </p:txBody>
      </p:sp>
    </p:spTree>
    <p:extLst>
      <p:ext uri="{BB962C8B-B14F-4D97-AF65-F5344CB8AC3E}">
        <p14:creationId xmlns:p14="http://schemas.microsoft.com/office/powerpoint/2010/main" val="177988794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1F5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D17471-144E-433F-A138-984447F4999C}"/>
              </a:ext>
            </a:extLst>
          </p:cNvPr>
          <p:cNvCxnSpPr>
            <a:stCxn xmlns:a="http://schemas.openxmlformats.org/drawingml/2006/main" id="7" idx="2"/>
            <a:endCxn xmlns:a="http://schemas.openxmlformats.org/drawingml/2006/main" id="11" idx="0"/>
          </p:cNvCxnSpPr>
          <p:nvPr/>
        </p:nvCxnSpPr>
        <p:spPr>
          <a:xfrm xmlns:a="http://schemas.openxmlformats.org/drawingml/2006/main">
            <a:off x="10001250" y="4095750"/>
            <a:ext cx="0" cy="85725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161B5"/>
            </a:solidFill>
            <a:tailEnd type="triangle" w="med" len="med"/>
          </a:ln>
        </p:spPr>
      </p:cxnSp>
      <p:cxnSp>
        <p:nvCxn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82E4A6-BA53-41AD-8BA0-85C7E19BC8E1}"/>
              </a:ext>
            </a:extLst>
          </p:cNvPr>
          <p:cNvCxnSpPr>
            <a:stCxn xmlns:a="http://schemas.openxmlformats.org/drawingml/2006/main" id="4" idx="2"/>
            <a:endCxn xmlns:a="http://schemas.openxmlformats.org/drawingml/2006/main" id="7" idx="0"/>
          </p:cNvCxnSpPr>
          <p:nvPr/>
        </p:nvCxnSpPr>
        <p:spPr>
          <a:xfrm xmlns:a="http://schemas.openxmlformats.org/drawingml/2006/main">
            <a:off x="6096000" y="2924175"/>
            <a:ext cx="3905250" cy="314325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161B5"/>
            </a:solidFill>
            <a:tailEnd type="triangle" w="med" len="med"/>
          </a:ln>
        </p:spPr>
      </p:cxnSp>
      <p:cxnSp>
        <p:nvCxn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23F49C-7269-4170-AB5D-CDC986905318}"/>
              </a:ext>
            </a:extLst>
          </p:cNvPr>
          <p:cNvCxnSpPr>
            <a:stCxn xmlns:a="http://schemas.openxmlformats.org/drawingml/2006/main" id="4" idx="2"/>
            <a:endCxn xmlns:a="http://schemas.openxmlformats.org/drawingml/2006/main" id="6" idx="0"/>
          </p:cNvCxnSpPr>
          <p:nvPr/>
        </p:nvCxnSpPr>
        <p:spPr>
          <a:xfrm xmlns:a="http://schemas.openxmlformats.org/drawingml/2006/main">
            <a:off x="6096000" y="2924175"/>
            <a:ext cx="0" cy="314325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161B5"/>
            </a:solidFill>
            <a:tailEnd type="triangle" w="med" len="med"/>
          </a:ln>
        </p:spPr>
      </p:cxnSp>
      <p:cxnSp>
        <p:nvCxn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19B35C-3A89-41FF-8C89-7B67E385909B}"/>
              </a:ext>
            </a:extLst>
          </p:cNvPr>
          <p:cNvCxnSpPr>
            <a:stCxn xmlns:a="http://schemas.openxmlformats.org/drawingml/2006/main" id="4" idx="2"/>
            <a:endCxn xmlns:a="http://schemas.openxmlformats.org/drawingml/2006/main" id="5" idx="0"/>
          </p:cNvCxnSpPr>
          <p:nvPr/>
        </p:nvCxnSpPr>
        <p:spPr>
          <a:xfrm xmlns:a="http://schemas.openxmlformats.org/drawingml/2006/main" flipH="1">
            <a:off x="2190750" y="2924175"/>
            <a:ext cx="3905250" cy="314325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161B5"/>
            </a:solidFill>
            <a:tailEnd type="triangle" w="med" len="med"/>
          </a:ln>
        </p:spPr>
      </p:cxn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E44666-9567-4193-8F81-4FE9C6009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820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2293F"/>
                </a:solidFill>
                <a:latin typeface="Arial"/>
                <a:ea typeface="Arial"/>
                <a:cs typeface="Arial"/>
              </a:rPr>
              <a:t>Папка и путь к фотографии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9FF3F6-57CF-42E2-B6A0-91B3D9D5F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65D71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2D4A5A-0CD2-49F9-9982-3C16FA694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Папка объединяет файлы. Путь показывает их расположение.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9AF6AB-3746-4C5B-B4CC-052C69A42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257425"/>
            <a:ext cx="41910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161B5"/>
            </a:solidFill>
          </a:ln>
        </p:spPr>
        <p:txBody>
          <a:bodyPr xmlns:a="http://schemas.openxmlformats.org/drawingml/2006/main" lIns="152400" tIns="152400" rIns="152400" bIns="152400" anchor="ctr"/>
          <a:lstStyle xmlns:a="http://schemas.openxmlformats.org/drawingml/2006/main">
            <a:def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2293F"/>
                </a:solidFill>
                <a:latin typeface="Arial"/>
                <a:ea typeface="Arial"/>
                <a:cs typeface="Arial"/>
              </a:rPr>
              <a:t>Первый_сайт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83C8CD-C969-40DB-A5BF-288D9CAEB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38500"/>
            <a:ext cx="29527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161B5"/>
            </a:solidFill>
          </a:ln>
        </p:spPr>
        <p:txBody>
          <a:bodyPr xmlns:a="http://schemas.openxmlformats.org/drawingml/2006/main" lIns="152400" tIns="152400" rIns="152400" bIns="152400" anchor="ctr"/>
          <a:lstStyle xmlns:a="http://schemas.openxmlformats.org/drawingml/2006/main">
            <a:def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2293F"/>
                </a:solidFill>
                <a:latin typeface="Arial"/>
                <a:ea typeface="Arial"/>
                <a:cs typeface="Arial"/>
              </a:rPr>
              <a:t>index.html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17E13D-900A-437E-B830-09E887608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3238500"/>
            <a:ext cx="29527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161B5"/>
            </a:solidFill>
          </a:ln>
        </p:spPr>
        <p:txBody>
          <a:bodyPr xmlns:a="http://schemas.openxmlformats.org/drawingml/2006/main" lIns="152400" tIns="152400" rIns="152400" bIns="152400" anchor="ctr"/>
          <a:lstStyle xmlns:a="http://schemas.openxmlformats.org/drawingml/2006/main">
            <a:def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2293F"/>
                </a:solidFill>
                <a:latin typeface="Arial"/>
                <a:ea typeface="Arial"/>
                <a:cs typeface="Arial"/>
              </a:rPr>
              <a:t>style.css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73BFEF-2FBD-4BBA-9FDD-42E97BA46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238500"/>
            <a:ext cx="29527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161B5"/>
            </a:solidFill>
          </a:ln>
        </p:spPr>
        <p:txBody>
          <a:bodyPr xmlns:a="http://schemas.openxmlformats.org/drawingml/2006/main" lIns="152400" tIns="152400" rIns="152400" bIns="152400" anchor="ctr"/>
          <a:lstStyle xmlns:a="http://schemas.openxmlformats.org/drawingml/2006/main">
            <a:def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2293F"/>
                </a:solidFill>
                <a:latin typeface="Arial"/>
                <a:ea typeface="Arial"/>
                <a:cs typeface="Arial"/>
              </a:rPr>
              <a:t>images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3B215E-3F58-4914-A28C-0C839A92C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953000"/>
            <a:ext cx="295275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161B5"/>
            </a:solidFill>
          </a:ln>
        </p:spPr>
        <p:txBody>
          <a:bodyPr xmlns:a="http://schemas.openxmlformats.org/drawingml/2006/main" lIns="152400" tIns="152400" rIns="152400" bIns="152400" anchor="ctr"/>
          <a:lstStyle xmlns:a="http://schemas.openxmlformats.org/drawingml/2006/main">
            <a:def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2293F"/>
                </a:solidFill>
                <a:latin typeface="Arial"/>
                <a:ea typeface="Arial"/>
                <a:cs typeface="Arial"/>
              </a:rPr>
              <a:t>earth.webp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99D2B1-3378-498F-91C1-23BC801B1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857750"/>
            <a:ext cx="681037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Путь от папки Первый_сайт:</a:t>
            </a:r>
          </a:p>
          <a:p xmlns:a="http://schemas.openxmlformats.org/drawingml/2006/main">
            <a: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images/earth.webp</a:t>
            </a:r>
          </a:p>
        </p:txBody>
      </p:sp>
    </p:spTree>
    <p:extLst>
      <p:ext uri="{BB962C8B-B14F-4D97-AF65-F5344CB8AC3E}">
        <p14:creationId xmlns:p14="http://schemas.microsoft.com/office/powerpoint/2010/main" val="85820540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1F5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C77EAA-8BA9-4CA8-B557-62AEFA272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820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2293F"/>
                </a:solidFill>
                <a:latin typeface="Arial"/>
                <a:ea typeface="Arial"/>
                <a:cs typeface="Arial"/>
              </a:rPr>
              <a:t>Объём файла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B700F8-9CDE-482C-BE58-C4075117F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65D71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042C8A-AE06-432D-9EE6-C1ACAA82B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43075"/>
            <a:ext cx="108204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Байт — единица объёма: 8 бит. Бит — значение 0 или 1.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C23CC4-B594-41CE-82E1-CC43DFB60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38425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161B5"/>
                </a:solidFill>
                <a:latin typeface="Arial"/>
                <a:ea typeface="Arial"/>
                <a:cs typeface="Arial"/>
              </a:rPr>
              <a:t>1 килобайт (КБ) = 1000 байт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3B189E-7946-47E3-A155-E2F529388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52825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2293F"/>
                </a:solidFill>
                <a:latin typeface="Arial"/>
                <a:ea typeface="Arial"/>
                <a:cs typeface="Arial"/>
              </a:rPr>
              <a:t>1 мегабайт (МБ) = 1000 КБ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ABEC14-B3FB-43AF-B763-9B200412B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67225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2293F"/>
                </a:solidFill>
                <a:latin typeface="Arial"/>
                <a:ea typeface="Arial"/>
                <a:cs typeface="Arial"/>
              </a:rPr>
              <a:t>1 гигабайт (ГБ) = 1000 МБ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B7FD8A-3909-4777-9D8F-954D21DC4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0225"/>
            <a:ext cx="10820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465D71"/>
                </a:solidFill>
                <a:latin typeface="Arial"/>
                <a:ea typeface="Arial"/>
                <a:cs typeface="Arial"/>
              </a:rPr>
              <a:t>Кибибайт (КиБ) = 1024 байта. Здесь считаем в КБ.</a:t>
            </a:r>
          </a:p>
        </p:txBody>
      </p:sp>
    </p:spTree>
    <p:extLst>
      <p:ext uri="{BB962C8B-B14F-4D97-AF65-F5344CB8AC3E}">
        <p14:creationId xmlns:p14="http://schemas.microsoft.com/office/powerpoint/2010/main" val="56176382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1F5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D1C0D6-72C4-4FD2-AAE9-477E01265C76}"/>
              </a:ext>
            </a:extLst>
          </p:cNvPr>
          <p:cNvCxnSpPr>
            <a:stCxn xmlns:a="http://schemas.openxmlformats.org/drawingml/2006/main" id="5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 flipV="1">
            <a:off x="3733800" y="3762375"/>
            <a:ext cx="2933700" cy="1476375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161B5"/>
            </a:solidFill>
            <a:tailEnd type="triangle" w="med" len="med"/>
          </a:ln>
        </p:spPr>
      </p:cxnSp>
      <p:cxnSp>
        <p:nvCxn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8EA028-78F1-4375-B731-995233E00F79}"/>
              </a:ext>
            </a:extLst>
          </p:cNvPr>
          <p:cNvCxnSpPr>
            <a:stCxn xmlns:a="http://schemas.openxmlformats.org/drawingml/2006/main" id="4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 flipV="1">
            <a:off x="3733800" y="3762375"/>
            <a:ext cx="2933700" cy="47625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161B5"/>
            </a:solidFill>
            <a:tailEnd type="triangle" w="med" len="med"/>
          </a:ln>
        </p:spPr>
      </p:cxnSp>
      <p:cxnSp>
        <p:nvCxn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358B4F-4FD7-4BF6-A713-F1CE4E053F7F}"/>
              </a:ext>
            </a:extLst>
          </p:cNvPr>
          <p:cNvCxnSpPr>
            <a:stCxn xmlns:a="http://schemas.openxmlformats.org/drawingml/2006/main" id="3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>
            <a:off x="3733800" y="2381250"/>
            <a:ext cx="2933700" cy="1381125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161B5"/>
            </a:solidFill>
            <a:tailEnd type="triangle" w="med" len="med"/>
          </a:ln>
        </p:spPr>
      </p:cxn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1386DF-40DE-4BCE-9188-D083B5E2D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820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2293F"/>
                </a:solidFill>
                <a:latin typeface="Arial"/>
                <a:ea typeface="Arial"/>
                <a:cs typeface="Arial"/>
              </a:rPr>
              <a:t>Файлы становятся страницей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820876-8C5C-45AB-AA05-87332700B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65D71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DA404E-9180-4D9A-A418-4FD11708A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05000"/>
            <a:ext cx="30480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161B5"/>
            </a:solidFill>
          </a:ln>
        </p:spPr>
        <p:txBody>
          <a:bodyPr xmlns:a="http://schemas.openxmlformats.org/drawingml/2006/main" lIns="152400" tIns="152400" rIns="152400" bIns="152400" anchor="ctr"/>
          <a:lstStyle xmlns:a="http://schemas.openxmlformats.org/drawingml/2006/main">
            <a:def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2293F"/>
                </a:solidFill>
                <a:latin typeface="Arial"/>
                <a:ea typeface="Arial"/>
                <a:cs typeface="Arial"/>
              </a:rPr>
              <a:t>HTML</a:t>
            </a:r>
          </a:p>
          <a:p xmlns:a="http://schemas.openxmlformats.org/drawingml/2006/main">
            <a: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2293F"/>
                </a:solidFill>
                <a:latin typeface="Arial"/>
                <a:ea typeface="Arial"/>
                <a:cs typeface="Arial"/>
              </a:rPr>
              <a:t>Содержание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66311F-DD22-4115-819C-2A84F2C32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0"/>
            <a:ext cx="30480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161B5"/>
            </a:solidFill>
          </a:ln>
        </p:spPr>
        <p:txBody>
          <a:bodyPr xmlns:a="http://schemas.openxmlformats.org/drawingml/2006/main" lIns="152400" tIns="152400" rIns="152400" bIns="152400" anchor="ctr"/>
          <a:lstStyle xmlns:a="http://schemas.openxmlformats.org/drawingml/2006/main">
            <a:def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2293F"/>
                </a:solidFill>
                <a:latin typeface="Arial"/>
                <a:ea typeface="Arial"/>
                <a:cs typeface="Arial"/>
              </a:rPr>
              <a:t>CSS</a:t>
            </a:r>
          </a:p>
          <a:p xmlns:a="http://schemas.openxmlformats.org/drawingml/2006/main">
            <a: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2293F"/>
                </a:solidFill>
                <a:latin typeface="Arial"/>
                <a:ea typeface="Arial"/>
                <a:cs typeface="Arial"/>
              </a:rPr>
              <a:t>Оформление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CEE952-D35A-4572-A75A-751C78E4B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0"/>
            <a:ext cx="30480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161B5"/>
            </a:solidFill>
          </a:ln>
        </p:spPr>
        <p:txBody>
          <a:bodyPr xmlns:a="http://schemas.openxmlformats.org/drawingml/2006/main" lIns="152400" tIns="152400" rIns="152400" bIns="152400" anchor="ctr"/>
          <a:lstStyle xmlns:a="http://schemas.openxmlformats.org/drawingml/2006/main">
            <a:def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2293F"/>
                </a:solidFill>
                <a:latin typeface="Arial"/>
                <a:ea typeface="Arial"/>
                <a:cs typeface="Arial"/>
              </a:rPr>
              <a:t>Фото</a:t>
            </a:r>
          </a:p>
          <a:p xmlns:a="http://schemas.openxmlformats.org/drawingml/2006/main">
            <a: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2293F"/>
                </a:solidFill>
                <a:latin typeface="Arial"/>
                <a:ea typeface="Arial"/>
                <a:cs typeface="Arial"/>
              </a:rPr>
              <a:t>Изображение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A5BA7E-9440-4C02-90C9-DA50552B5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52750"/>
            <a:ext cx="4714875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161B5"/>
            </a:solidFill>
          </a:ln>
        </p:spPr>
        <p:txBody>
          <a:bodyPr xmlns:a="http://schemas.openxmlformats.org/drawingml/2006/main" lIns="152400" tIns="152400" rIns="152400" bIns="152400" anchor="ctr"/>
          <a:lstStyle xmlns:a="http://schemas.openxmlformats.org/drawingml/2006/main">
            <a:def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2293F"/>
                </a:solidFill>
                <a:latin typeface="Arial"/>
                <a:ea typeface="Arial"/>
                <a:cs typeface="Arial"/>
              </a:rPr>
              <a:t>Браузер</a:t>
            </a:r>
          </a:p>
          <a:p xmlns:a="http://schemas.openxmlformats.org/drawingml/2006/main">
            <a: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2293F"/>
                </a:solidFill>
                <a:latin typeface="Arial"/>
                <a:ea typeface="Arial"/>
                <a:cs typeface="Arial"/>
              </a:rPr>
              <a:t>Показывает страницу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E4EF46-AC61-4E8D-BE05-EB7DB8FE7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048250"/>
            <a:ext cx="5048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Браузер — программа показа страниц. Файлы находятся на этом компьютере.</a:t>
            </a:r>
          </a:p>
        </p:txBody>
      </p:sp>
    </p:spTree>
    <p:extLst>
      <p:ext uri="{BB962C8B-B14F-4D97-AF65-F5344CB8AC3E}">
        <p14:creationId xmlns:p14="http://schemas.microsoft.com/office/powerpoint/2010/main" val="16033080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1F5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67DE7E-0AFE-46DC-8FA6-1BA51F9FF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820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2293F"/>
                </a:solidFill>
                <a:latin typeface="Arial"/>
                <a:ea typeface="Arial"/>
                <a:cs typeface="Arial"/>
              </a:rPr>
              <a:t>Содержание и оформление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3E21DF-1F14-4B13-90E4-9B018D73A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65D71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AF56DE-3E9A-4455-8EB9-513E88EE1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05000"/>
            <a:ext cx="108204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161B5"/>
                </a:solidFill>
                <a:latin typeface="Arial"/>
                <a:ea typeface="Arial"/>
                <a:cs typeface="Arial"/>
              </a:rPr>
              <a:t>HTML: &lt;h1&gt;Клуб наблюдений&lt;/h1&gt;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125901-7E09-4EF2-A8FC-FAFCA6801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90825"/>
            <a:ext cx="108204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Это главный заголовок страницы.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31FA7B-95A8-4DD5-A7B3-0160C3B81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67175"/>
            <a:ext cx="108204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0B7469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B7469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B7469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B7469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B7469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B7469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B7469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B7469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B7469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B746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B7469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B7469"/>
                </a:solidFill>
                <a:latin typeface="Arial"/>
                <a:ea typeface="Arial"/>
                <a:cs typeface="Arial"/>
              </a:rPr>
              <a:t>CSS: h1 { color: blue; }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9AD670-BA61-4E79-82A7-833E6C466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72050"/>
            <a:ext cx="108204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Это правило делает заголовок синим.</a:t>
            </a:r>
          </a:p>
        </p:txBody>
      </p:sp>
    </p:spTree>
    <p:extLst>
      <p:ext uri="{BB962C8B-B14F-4D97-AF65-F5344CB8AC3E}">
        <p14:creationId xmlns:p14="http://schemas.microsoft.com/office/powerpoint/2010/main" val="59068674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1F5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1AADF2-56AA-49EC-8105-E340D6201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820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2293F"/>
                </a:solidFill>
                <a:latin typeface="Arial"/>
                <a:ea typeface="Arial"/>
                <a:cs typeface="Arial"/>
              </a:rPr>
              <a:t>Первая страница в браузере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F21F48-2EFC-4DD0-9DAF-6291293A0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65D71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B30019-4022-4D96-B608-C7256F328D0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b548b6a6e94fda"/>
          <a:stretch xmlns:a="http://schemas.openxmlformats.org/drawingml/2006/main"/>
        </p:blipFill>
        <p:spPr>
          <a:xfrm xmlns:a="http://schemas.openxmlformats.org/drawingml/2006/main">
            <a:off x="1400175" y="1638300"/>
            <a:ext cx="6096000" cy="42862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74DC94-9E7F-473E-ABCC-05A2E2733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1952625"/>
            <a:ext cx="2857500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index.html, style.css и images/earth.webp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96CA8E-221F-4421-9BDE-B8BB182BB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762375"/>
            <a:ext cx="2857500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«Посмотреть план» ведёт к разделу страницы.</a:t>
            </a:r>
          </a:p>
        </p:txBody>
      </p:sp>
    </p:spTree>
    <p:extLst>
      <p:ext uri="{BB962C8B-B14F-4D97-AF65-F5344CB8AC3E}">
        <p14:creationId xmlns:p14="http://schemas.microsoft.com/office/powerpoint/2010/main" val="136862334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1F5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CAAE87-7C20-422D-8C92-58A5A041E78B}"/>
              </a:ext>
            </a:extLst>
          </p:cNvPr>
          <p:cNvCxnSpPr>
            <a:stCxn xmlns:a="http://schemas.openxmlformats.org/drawingml/2006/main" id="9" idx="3"/>
            <a:endCxn xmlns:a="http://schemas.openxmlformats.org/drawingml/2006/main" id="12" idx="1"/>
          </p:cNvCxnSpPr>
          <p:nvPr/>
        </p:nvCxnSpPr>
        <p:spPr>
          <a:xfrm xmlns:a="http://schemas.openxmlformats.org/drawingml/2006/main">
            <a:off x="8667750" y="3581400"/>
            <a:ext cx="5334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161B5"/>
            </a:solidFill>
            <a:tailEnd type="triangle" w="med" len="med"/>
          </a:ln>
        </p:spPr>
      </p:cxnSp>
      <p:cxnSp>
        <p:nvCxn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6101E7-1522-4F5B-8BEB-2D56B1CFE3DD}"/>
              </a:ext>
            </a:extLst>
          </p:cNvPr>
          <p:cNvCxnSpPr>
            <a:stCxn xmlns:a="http://schemas.openxmlformats.org/drawingml/2006/main" id="6" idx="3"/>
            <a:endCxn xmlns:a="http://schemas.openxmlformats.org/drawingml/2006/main" id="9" idx="1"/>
          </p:cNvCxnSpPr>
          <p:nvPr/>
        </p:nvCxnSpPr>
        <p:spPr>
          <a:xfrm xmlns:a="http://schemas.openxmlformats.org/drawingml/2006/main">
            <a:off x="5829300" y="3581400"/>
            <a:ext cx="5334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161B5"/>
            </a:solidFill>
            <a:tailEnd type="triangle" w="med" len="med"/>
          </a:ln>
        </p:spPr>
      </p:cxnSp>
      <p:cxnSp>
        <p:nvCxn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B4894C-F2BD-430C-88A5-1A8AD7B6D00B}"/>
              </a:ext>
            </a:extLst>
          </p:cNvPr>
          <p:cNvCxnSpPr>
            <a:stCxn xmlns:a="http://schemas.openxmlformats.org/drawingml/2006/main" id="4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>
            <a:off x="2990850" y="3581400"/>
            <a:ext cx="5334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161B5"/>
            </a:solidFill>
            <a:tailEnd type="triangle" w="med" len="med"/>
          </a:ln>
        </p:spPr>
      </p:cxn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3D6977-8E1A-47EC-8E80-E3B60FC31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820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2293F"/>
                </a:solidFill>
                <a:latin typeface="Arial"/>
                <a:ea typeface="Arial"/>
                <a:cs typeface="Arial"/>
              </a:rPr>
              <a:t>Одна правка и её проверка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C0B614-95D6-443C-8677-52C70DBAF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65D71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15DC48-5296-4A03-8249-84D8A28F7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8162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Если результат неверный, вернуть прежний index.html и проверить снова.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E4C4D4-25EF-428A-934D-FB1970E7F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33650"/>
            <a:ext cx="230505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161B5"/>
            </a:solidFill>
          </a:ln>
        </p:spPr>
        <p:txBody>
          <a:bodyPr xmlns:a="http://schemas.openxmlformats.org/drawingml/2006/main" lIns="152400" tIns="152400" rIns="152400" bIns="152400" anchor="ctr"/>
          <a:lstStyle xmlns:a="http://schemas.openxmlformats.org/drawingml/2006/main">
            <a:def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2293F"/>
                </a:solidFill>
                <a:latin typeface="Arial"/>
                <a:ea typeface="Arial"/>
                <a:cs typeface="Arial"/>
              </a:rPr>
              <a:t>Описать результат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0B0EA7-B784-4054-94F5-41AF38168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57375"/>
            <a:ext cx="2305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2161B5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D38917-1A25-40C0-9553-1D60F3A57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533650"/>
            <a:ext cx="230505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161B5"/>
            </a:solidFill>
          </a:ln>
        </p:spPr>
        <p:txBody>
          <a:bodyPr xmlns:a="http://schemas.openxmlformats.org/drawingml/2006/main" lIns="152400" tIns="152400" rIns="152400" bIns="152400" anchor="ctr"/>
          <a:lstStyle xmlns:a="http://schemas.openxmlformats.org/drawingml/2006/main">
            <a:def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2293F"/>
                </a:solidFill>
                <a:latin typeface="Arial"/>
                <a:ea typeface="Arial"/>
                <a:cs typeface="Arial"/>
              </a:rPr>
              <a:t>Сохранить прежний index.html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0AB2DD-7F56-4631-BF3A-F42361E36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1857375"/>
            <a:ext cx="2305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2161B5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F77610-FBAA-4431-A0F3-1F5936D5E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533650"/>
            <a:ext cx="230505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161B5"/>
            </a:solidFill>
          </a:ln>
        </p:spPr>
        <p:txBody>
          <a:bodyPr xmlns:a="http://schemas.openxmlformats.org/drawingml/2006/main" lIns="152400" tIns="152400" rIns="152400" bIns="152400" anchor="ctr"/>
          <a:lstStyle xmlns:a="http://schemas.openxmlformats.org/drawingml/2006/main">
            <a:def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2293F"/>
                </a:solidFill>
                <a:latin typeface="Arial"/>
                <a:ea typeface="Arial"/>
                <a:cs typeface="Arial"/>
              </a:rPr>
              <a:t>Попросить помощника изменить заголовок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3AF7D5-4F30-493C-BAEE-73C8028A5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1857375"/>
            <a:ext cx="2305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2161B5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38CB7E-D5EB-4B11-A814-6B43FD1BF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533650"/>
            <a:ext cx="230505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161B5"/>
            </a:solidFill>
          </a:ln>
        </p:spPr>
        <p:txBody>
          <a:bodyPr xmlns:a="http://schemas.openxmlformats.org/drawingml/2006/main" lIns="152400" tIns="152400" rIns="152400" bIns="152400" anchor="ctr"/>
          <a:lstStyle xmlns:a="http://schemas.openxmlformats.org/drawingml/2006/main">
            <a:def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2293F"/>
                </a:solidFill>
                <a:latin typeface="Arial"/>
                <a:ea typeface="Arial"/>
                <a:cs typeface="Arial"/>
              </a:rPr>
              <a:t>Обновить страницу и проверить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575C45-015B-4CA2-90BF-304994E32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1857375"/>
            <a:ext cx="2305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2161B5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67800810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1F5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D1D78A-DFB5-4752-AD64-6F5238A1B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820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2293F"/>
                </a:solidFill>
                <a:latin typeface="Arial"/>
                <a:ea typeface="Arial"/>
                <a:cs typeface="Arial"/>
              </a:rPr>
              <a:t>Практика: новый заголовок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C3C9AA-0146-42F5-8BF8-32342CF0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65D71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D04BA1-0B0B-440E-885C-4784FF7F8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57375"/>
            <a:ext cx="476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161B5"/>
                </a:solidFill>
                <a:latin typeface="Arial"/>
                <a:ea typeface="Arial"/>
                <a:cs typeface="Arial"/>
              </a:rPr>
              <a:t>1.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D4AD6E-6DF2-4DE8-BFFB-269CFE583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57375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Новый текст: «Мои первые наблюдения за небом»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B82121-B681-4E37-8B52-A6FF3C724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38450"/>
            <a:ext cx="476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161B5"/>
                </a:solidFill>
                <a:latin typeface="Arial"/>
                <a:ea typeface="Arial"/>
                <a:cs typeface="Arial"/>
              </a:rPr>
              <a:t>2.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0B2116-086B-4F36-845B-02FCF0900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838450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Фотография по-прежнему видна.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BB8169-A457-46BA-BD4C-78375510A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9525"/>
            <a:ext cx="476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161B5"/>
                </a:solidFill>
                <a:latin typeface="Arial"/>
                <a:ea typeface="Arial"/>
                <a:cs typeface="Arial"/>
              </a:rPr>
              <a:t>3.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56293E-00EF-4AED-B2A4-B6EE75772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819525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Ссылка ведёт к плану наблюдения.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0BF877-AFF8-4249-9AE1-B75640E76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00600"/>
            <a:ext cx="476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161B5"/>
                </a:solidFill>
                <a:latin typeface="Arial"/>
                <a:ea typeface="Arial"/>
                <a:cs typeface="Arial"/>
              </a:rPr>
              <a:t>4.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6DC4F6-ECA9-4624-80BD-774ADE13F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800600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В узком окне текст читается.</a:t>
            </a:r>
          </a:p>
        </p:txBody>
      </p:sp>
    </p:spTree>
    <p:extLst>
      <p:ext uri="{BB962C8B-B14F-4D97-AF65-F5344CB8AC3E}">
        <p14:creationId xmlns:p14="http://schemas.microsoft.com/office/powerpoint/2010/main" val="204008744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1F5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FE80B5-AAB3-441F-8269-763E97593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820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2293F"/>
                </a:solidFill>
                <a:latin typeface="Arial"/>
                <a:ea typeface="Arial"/>
                <a:cs typeface="Arial"/>
              </a:rPr>
              <a:t>Что теперь можно объяснить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D318C9-654D-456F-A394-552C674BA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65D71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B586DB-1884-44C8-8EB3-043C8BE57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Пиксель — элемент сетки изображения.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F9AB7E-B1CA-45D0-AF98-44ACBC882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0985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Файл хранит данные, папка объединяет файлы.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0EE844-7EA0-4A9E-9998-4220AA849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995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Путь указывает место файла.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9C511A-84F2-4C76-BF80-6EE55FA14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1005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Байты описывают объём данных.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512760-034F-4E8F-BB03-432497C82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1015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HTML задаёт содержание, CSS — оформление.</a:t>
            </a:r>
          </a:p>
        </p:txBody>
      </p:sp>
    </p:spTree>
    <p:extLst>
      <p:ext uri="{BB962C8B-B14F-4D97-AF65-F5344CB8AC3E}">
        <p14:creationId xmlns:p14="http://schemas.microsoft.com/office/powerpoint/2010/main" val="75606665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2026-11-04T20:04:19.0100000Z</dcterms:created>
  <dcterms:modified xsi:type="dcterms:W3CDTF">2026-11-04T20:04:19.0100000Z</dcterms:modified>
</coreProperties>
</file>